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4"/>
  </p:notesMasterIdLst>
  <p:sldIdLst>
    <p:sldId id="256" r:id="rId2"/>
    <p:sldId id="257" r:id="rId3"/>
    <p:sldId id="258" r:id="rId4"/>
    <p:sldId id="259" r:id="rId5"/>
    <p:sldId id="260" r:id="rId6"/>
    <p:sldId id="261" r:id="rId7"/>
    <p:sldId id="262" r:id="rId8"/>
    <p:sldId id="263" r:id="rId9"/>
    <p:sldId id="264" r:id="rId10"/>
    <p:sldId id="265"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5" d="100"/>
          <a:sy n="65" d="100"/>
        </p:scale>
        <p:origin x="-1452"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3A55A6-E2B6-4DF8-B855-BEFC2E5189BD}" type="datetimeFigureOut">
              <a:rPr lang="es-ES" smtClean="0"/>
              <a:t>07/04/2016</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33EFF2F-25F4-46E2-A972-EC724FE500AC}" type="slidenum">
              <a:rPr lang="es-ES" smtClean="0"/>
              <a:t>‹Nº›</a:t>
            </a:fld>
            <a:endParaRPr lang="es-ES"/>
          </a:p>
        </p:txBody>
      </p:sp>
    </p:spTree>
    <p:extLst>
      <p:ext uri="{BB962C8B-B14F-4D97-AF65-F5344CB8AC3E}">
        <p14:creationId xmlns:p14="http://schemas.microsoft.com/office/powerpoint/2010/main" val="7882638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0"/>
        <p:cNvGrpSpPr/>
        <p:nvPr/>
      </p:nvGrpSpPr>
      <p:grpSpPr>
        <a:xfrm>
          <a:off x="0" y="0"/>
          <a:ext cx="0" cy="0"/>
          <a:chOff x="0" y="0"/>
          <a:chExt cx="0" cy="0"/>
        </a:xfrm>
      </p:grpSpPr>
      <p:sp>
        <p:nvSpPr>
          <p:cNvPr id="251" name="Shape 25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52" name="Shape 25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33022115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9"/>
        <p:cNvGrpSpPr/>
        <p:nvPr/>
      </p:nvGrpSpPr>
      <p:grpSpPr>
        <a:xfrm>
          <a:off x="0" y="0"/>
          <a:ext cx="0" cy="0"/>
          <a:chOff x="0" y="0"/>
          <a:chExt cx="0" cy="0"/>
        </a:xfrm>
      </p:grpSpPr>
      <p:sp>
        <p:nvSpPr>
          <p:cNvPr id="260" name="Shape 26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61" name="Shape 26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2629335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143000" y="685800"/>
            <a:ext cx="4572000" cy="3429000"/>
          </a:xfrm>
        </p:spPr>
      </p:sp>
      <p:sp>
        <p:nvSpPr>
          <p:cNvPr id="3" name="Marcador de notas 2"/>
          <p:cNvSpPr>
            <a:spLocks noGrp="1"/>
          </p:cNvSpPr>
          <p:nvPr>
            <p:ph type="body" idx="1"/>
          </p:nvPr>
        </p:nvSpPr>
        <p:spPr/>
        <p:txBody>
          <a:bodyPr/>
          <a:lstStyle/>
          <a:p>
            <a:r>
              <a:rPr lang="es-CO" dirty="0" smtClean="0"/>
              <a:t>Recomendación, por capas </a:t>
            </a:r>
            <a:r>
              <a:rPr lang="es-CO" dirty="0" err="1" smtClean="0"/>
              <a:t>aqruitectura</a:t>
            </a:r>
            <a:r>
              <a:rPr lang="es-CO" dirty="0" smtClean="0"/>
              <a:t> horizontal -  especificar el uso de por parte del usuario</a:t>
            </a:r>
            <a:endParaRPr lang="es-CO" dirty="0"/>
          </a:p>
        </p:txBody>
      </p:sp>
    </p:spTree>
    <p:extLst>
      <p:ext uri="{BB962C8B-B14F-4D97-AF65-F5344CB8AC3E}">
        <p14:creationId xmlns:p14="http://schemas.microsoft.com/office/powerpoint/2010/main" val="16399784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0"/>
        <p:cNvGrpSpPr/>
        <p:nvPr/>
      </p:nvGrpSpPr>
      <p:grpSpPr>
        <a:xfrm>
          <a:off x="0" y="0"/>
          <a:ext cx="0" cy="0"/>
          <a:chOff x="0" y="0"/>
          <a:chExt cx="0" cy="0"/>
        </a:xfrm>
      </p:grpSpPr>
      <p:sp>
        <p:nvSpPr>
          <p:cNvPr id="271" name="Shape 27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72" name="Shape 27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17954643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cxnSp>
        <p:nvCxnSpPr>
          <p:cNvPr id="7" name="Straight Connector 6"/>
          <p:cNvCxnSpPr/>
          <p:nvPr/>
        </p:nvCxnSpPr>
        <p:spPr>
          <a:xfrm>
            <a:off x="7030090" y="0"/>
            <a:ext cx="914639"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flipV="1">
            <a:off x="5570401" y="3681415"/>
            <a:ext cx="3573599"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9" name="Freeform 8"/>
          <p:cNvSpPr/>
          <p:nvPr/>
        </p:nvSpPr>
        <p:spPr>
          <a:xfrm>
            <a:off x="6891544" y="-8466"/>
            <a:ext cx="2254838" cy="6866467"/>
          </a:xfrm>
          <a:custGeom>
            <a:avLst/>
            <a:gdLst>
              <a:gd name="connsiteX0" fmla="*/ 2023534 w 3005667"/>
              <a:gd name="connsiteY0" fmla="*/ 8467 h 6866467"/>
              <a:gd name="connsiteX1" fmla="*/ 0 w 3005667"/>
              <a:gd name="connsiteY1" fmla="*/ 6866467 h 6866467"/>
              <a:gd name="connsiteX2" fmla="*/ 2997200 w 3005667"/>
              <a:gd name="connsiteY2" fmla="*/ 6858000 h 6866467"/>
              <a:gd name="connsiteX3" fmla="*/ 3005667 w 3005667"/>
              <a:gd name="connsiteY3" fmla="*/ 0 h 6866467"/>
              <a:gd name="connsiteX4" fmla="*/ 2023534 w 3005667"/>
              <a:gd name="connsiteY4" fmla="*/ 8467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05667" h="6866467">
                <a:moveTo>
                  <a:pt x="2023534" y="8467"/>
                </a:moveTo>
                <a:lnTo>
                  <a:pt x="0" y="6866467"/>
                </a:lnTo>
                <a:lnTo>
                  <a:pt x="2997200" y="6858000"/>
                </a:lnTo>
                <a:cubicBezTo>
                  <a:pt x="3000022" y="4572000"/>
                  <a:pt x="3002845" y="2286000"/>
                  <a:pt x="3005667" y="0"/>
                </a:cubicBezTo>
                <a:lnTo>
                  <a:pt x="2023534" y="8467"/>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10" name="Freeform 9"/>
          <p:cNvSpPr/>
          <p:nvPr/>
        </p:nvSpPr>
        <p:spPr>
          <a:xfrm>
            <a:off x="7202776" y="-8466"/>
            <a:ext cx="1943606" cy="6866467"/>
          </a:xfrm>
          <a:custGeom>
            <a:avLst/>
            <a:gdLst>
              <a:gd name="connsiteX0" fmla="*/ 0 w 2590800"/>
              <a:gd name="connsiteY0" fmla="*/ 0 h 6866467"/>
              <a:gd name="connsiteX1" fmla="*/ 1202267 w 2590800"/>
              <a:gd name="connsiteY1" fmla="*/ 6866467 h 6866467"/>
              <a:gd name="connsiteX2" fmla="*/ 2590800 w 2590800"/>
              <a:gd name="connsiteY2" fmla="*/ 6866467 h 6866467"/>
              <a:gd name="connsiteX3" fmla="*/ 2582333 w 2590800"/>
              <a:gd name="connsiteY3" fmla="*/ 0 h 6866467"/>
              <a:gd name="connsiteX4" fmla="*/ 0 w 2590800"/>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90800" h="6866467">
                <a:moveTo>
                  <a:pt x="0" y="0"/>
                </a:moveTo>
                <a:lnTo>
                  <a:pt x="1202267" y="6866467"/>
                </a:lnTo>
                <a:lnTo>
                  <a:pt x="2590800" y="6866467"/>
                </a:lnTo>
                <a:cubicBezTo>
                  <a:pt x="2587978" y="4577645"/>
                  <a:pt x="2585155" y="2288822"/>
                  <a:pt x="2582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11" name="Freeform 10"/>
          <p:cNvSpPr/>
          <p:nvPr/>
        </p:nvSpPr>
        <p:spPr>
          <a:xfrm>
            <a:off x="6700995" y="3048000"/>
            <a:ext cx="2445387" cy="3810000"/>
          </a:xfrm>
          <a:custGeom>
            <a:avLst/>
            <a:gdLst>
              <a:gd name="connsiteX0" fmla="*/ 0 w 3259667"/>
              <a:gd name="connsiteY0" fmla="*/ 3810000 h 3810000"/>
              <a:gd name="connsiteX1" fmla="*/ 3251200 w 3259667"/>
              <a:gd name="connsiteY1" fmla="*/ 0 h 3810000"/>
              <a:gd name="connsiteX2" fmla="*/ 3259667 w 3259667"/>
              <a:gd name="connsiteY2" fmla="*/ 3810000 h 3810000"/>
              <a:gd name="connsiteX3" fmla="*/ 0 w 3259667"/>
              <a:gd name="connsiteY3" fmla="*/ 3810000 h 3810000"/>
            </a:gdLst>
            <a:ahLst/>
            <a:cxnLst>
              <a:cxn ang="0">
                <a:pos x="connsiteX0" y="connsiteY0"/>
              </a:cxn>
              <a:cxn ang="0">
                <a:pos x="connsiteX1" y="connsiteY1"/>
              </a:cxn>
              <a:cxn ang="0">
                <a:pos x="connsiteX2" y="connsiteY2"/>
              </a:cxn>
              <a:cxn ang="0">
                <a:pos x="connsiteX3" y="connsiteY3"/>
              </a:cxn>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12" name="Freeform 11"/>
          <p:cNvSpPr/>
          <p:nvPr/>
        </p:nvSpPr>
        <p:spPr>
          <a:xfrm>
            <a:off x="7005874" y="-8466"/>
            <a:ext cx="2140508" cy="6866467"/>
          </a:xfrm>
          <a:custGeom>
            <a:avLst/>
            <a:gdLst>
              <a:gd name="connsiteX0" fmla="*/ 0 w 2853267"/>
              <a:gd name="connsiteY0" fmla="*/ 0 h 6866467"/>
              <a:gd name="connsiteX1" fmla="*/ 2472267 w 2853267"/>
              <a:gd name="connsiteY1" fmla="*/ 6866467 h 6866467"/>
              <a:gd name="connsiteX2" fmla="*/ 2853267 w 2853267"/>
              <a:gd name="connsiteY2" fmla="*/ 6858000 h 6866467"/>
              <a:gd name="connsiteX3" fmla="*/ 2853267 w 2853267"/>
              <a:gd name="connsiteY3" fmla="*/ 0 h 6866467"/>
              <a:gd name="connsiteX4" fmla="*/ 0 w 2853267"/>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13" name="Freeform 12"/>
          <p:cNvSpPr/>
          <p:nvPr/>
        </p:nvSpPr>
        <p:spPr>
          <a:xfrm>
            <a:off x="8180931" y="-8466"/>
            <a:ext cx="965451" cy="6866467"/>
          </a:xfrm>
          <a:custGeom>
            <a:avLst/>
            <a:gdLst>
              <a:gd name="connsiteX0" fmla="*/ 1016000 w 1286933"/>
              <a:gd name="connsiteY0" fmla="*/ 0 h 6866467"/>
              <a:gd name="connsiteX1" fmla="*/ 0 w 1286933"/>
              <a:gd name="connsiteY1" fmla="*/ 6866467 h 6866467"/>
              <a:gd name="connsiteX2" fmla="*/ 1286933 w 1286933"/>
              <a:gd name="connsiteY2" fmla="*/ 6866467 h 6866467"/>
              <a:gd name="connsiteX3" fmla="*/ 1278466 w 1286933"/>
              <a:gd name="connsiteY3" fmla="*/ 0 h 6866467"/>
              <a:gd name="connsiteX4" fmla="*/ 1016000 w 1286933"/>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14" name="Freeform 13"/>
          <p:cNvSpPr/>
          <p:nvPr/>
        </p:nvSpPr>
        <p:spPr>
          <a:xfrm>
            <a:off x="8206338" y="-8468"/>
            <a:ext cx="952931" cy="6866467"/>
          </a:xfrm>
          <a:custGeom>
            <a:avLst/>
            <a:gdLst>
              <a:gd name="connsiteX0" fmla="*/ 0 w 1244600"/>
              <a:gd name="connsiteY0" fmla="*/ 0 h 6874934"/>
              <a:gd name="connsiteX1" fmla="*/ 1117600 w 1244600"/>
              <a:gd name="connsiteY1" fmla="*/ 6866467 h 6874934"/>
              <a:gd name="connsiteX2" fmla="*/ 1244600 w 1244600"/>
              <a:gd name="connsiteY2" fmla="*/ 6874934 h 6874934"/>
              <a:gd name="connsiteX3" fmla="*/ 1236134 w 1244600"/>
              <a:gd name="connsiteY3" fmla="*/ 0 h 6874934"/>
              <a:gd name="connsiteX4" fmla="*/ 0 w 1244600"/>
              <a:gd name="connsiteY4" fmla="*/ 0 h 6874934"/>
              <a:gd name="connsiteX0" fmla="*/ 0 w 1253067"/>
              <a:gd name="connsiteY0" fmla="*/ 0 h 6874934"/>
              <a:gd name="connsiteX1" fmla="*/ 1117600 w 1253067"/>
              <a:gd name="connsiteY1" fmla="*/ 6866467 h 6874934"/>
              <a:gd name="connsiteX2" fmla="*/ 1244600 w 1253067"/>
              <a:gd name="connsiteY2" fmla="*/ 6874934 h 6874934"/>
              <a:gd name="connsiteX3" fmla="*/ 1253067 w 1253067"/>
              <a:gd name="connsiteY3" fmla="*/ 0 h 6874934"/>
              <a:gd name="connsiteX4" fmla="*/ 0 w 1253067"/>
              <a:gd name="connsiteY4" fmla="*/ 0 h 6874934"/>
              <a:gd name="connsiteX0" fmla="*/ 0 w 1270244"/>
              <a:gd name="connsiteY0" fmla="*/ 0 h 6866467"/>
              <a:gd name="connsiteX1" fmla="*/ 1117600 w 1270244"/>
              <a:gd name="connsiteY1" fmla="*/ 6866467 h 6866467"/>
              <a:gd name="connsiteX2" fmla="*/ 1270000 w 1270244"/>
              <a:gd name="connsiteY2" fmla="*/ 6866467 h 6866467"/>
              <a:gd name="connsiteX3" fmla="*/ 1253067 w 1270244"/>
              <a:gd name="connsiteY3" fmla="*/ 0 h 6866467"/>
              <a:gd name="connsiteX4" fmla="*/ 0 w 1270244"/>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p>
        </p:txBody>
      </p:sp>
      <p:sp>
        <p:nvSpPr>
          <p:cNvPr id="15" name="Freeform 14"/>
          <p:cNvSpPr/>
          <p:nvPr/>
        </p:nvSpPr>
        <p:spPr>
          <a:xfrm>
            <a:off x="-6351" y="-8467"/>
            <a:ext cx="647869" cy="5698067"/>
          </a:xfrm>
          <a:custGeom>
            <a:avLst/>
            <a:gdLst>
              <a:gd name="connsiteX0" fmla="*/ 0 w 863600"/>
              <a:gd name="connsiteY0" fmla="*/ 8467 h 5698067"/>
              <a:gd name="connsiteX1" fmla="*/ 863600 w 863600"/>
              <a:gd name="connsiteY1" fmla="*/ 0 h 5698067"/>
              <a:gd name="connsiteX2" fmla="*/ 863600 w 863600"/>
              <a:gd name="connsiteY2" fmla="*/ 16934 h 5698067"/>
              <a:gd name="connsiteX3" fmla="*/ 0 w 863600"/>
              <a:gd name="connsiteY3" fmla="*/ 5698067 h 5698067"/>
              <a:gd name="connsiteX4" fmla="*/ 0 w 863600"/>
              <a:gd name="connsiteY4" fmla="*/ 8467 h 56980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16" name="Freeform 15"/>
          <p:cNvSpPr/>
          <p:nvPr/>
        </p:nvSpPr>
        <p:spPr>
          <a:xfrm>
            <a:off x="7780777" y="3589869"/>
            <a:ext cx="1365605" cy="3268133"/>
          </a:xfrm>
          <a:custGeom>
            <a:avLst/>
            <a:gdLst>
              <a:gd name="connsiteX0" fmla="*/ 0 w 1820333"/>
              <a:gd name="connsiteY0" fmla="*/ 3268133 h 3268133"/>
              <a:gd name="connsiteX1" fmla="*/ 1811866 w 1820333"/>
              <a:gd name="connsiteY1" fmla="*/ 0 h 3268133"/>
              <a:gd name="connsiteX2" fmla="*/ 1820333 w 1820333"/>
              <a:gd name="connsiteY2" fmla="*/ 3259666 h 3268133"/>
              <a:gd name="connsiteX3" fmla="*/ 0 w 1820333"/>
              <a:gd name="connsiteY3" fmla="*/ 3268133 h 3268133"/>
            </a:gdLst>
            <a:ahLst/>
            <a:cxnLst>
              <a:cxn ang="0">
                <a:pos x="connsiteX0" y="connsiteY0"/>
              </a:cxn>
              <a:cxn ang="0">
                <a:pos x="connsiteX1" y="connsiteY1"/>
              </a:cxn>
              <a:cxn ang="0">
                <a:pos x="connsiteX2" y="connsiteY2"/>
              </a:cxn>
              <a:cxn ang="0">
                <a:pos x="connsiteX3" y="connsiteY3"/>
              </a:cxn>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2" name="Title 1"/>
          <p:cNvSpPr>
            <a:spLocks noGrp="1"/>
          </p:cNvSpPr>
          <p:nvPr>
            <p:ph type="ctrTitle"/>
          </p:nvPr>
        </p:nvSpPr>
        <p:spPr>
          <a:xfrm>
            <a:off x="1130596" y="2404534"/>
            <a:ext cx="5826719" cy="1646302"/>
          </a:xfrm>
        </p:spPr>
        <p:txBody>
          <a:bodyPr anchor="b">
            <a:noAutofit/>
          </a:bodyPr>
          <a:lstStyle>
            <a:lvl1pPr algn="r">
              <a:defRPr sz="5400">
                <a:solidFill>
                  <a:schemeClr val="accent1"/>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130596" y="4050835"/>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D82F19E8-BC89-4B42-AF89-AEE657CC4567}" type="datetimeFigureOut">
              <a:rPr lang="es-ES" smtClean="0"/>
              <a:t>07/04/2016</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AA4E2407-EA30-4284-809B-D50D34AB3D67}" type="slidenum">
              <a:rPr lang="es-ES" smtClean="0"/>
              <a:t>‹Nº›</a:t>
            </a:fld>
            <a:endParaRPr lang="es-ES"/>
          </a:p>
        </p:txBody>
      </p:sp>
    </p:spTree>
    <p:extLst>
      <p:ext uri="{BB962C8B-B14F-4D97-AF65-F5344CB8AC3E}">
        <p14:creationId xmlns:p14="http://schemas.microsoft.com/office/powerpoint/2010/main" val="3757727404"/>
      </p:ext>
    </p:extLst>
  </p:cSld>
  <p:clrMapOvr>
    <a:masterClrMapping/>
  </p:clrMapOvr>
  <p:transition spd="med">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508135" y="609600"/>
            <a:ext cx="6449180" cy="3403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508135" y="4470400"/>
            <a:ext cx="6449180"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D82F19E8-BC89-4B42-AF89-AEE657CC4567}" type="datetimeFigureOut">
              <a:rPr lang="es-ES" smtClean="0"/>
              <a:t>07/04/2016</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AA4E2407-EA30-4284-809B-D50D34AB3D67}" type="slidenum">
              <a:rPr lang="es-ES" smtClean="0"/>
              <a:t>‹Nº›</a:t>
            </a:fld>
            <a:endParaRPr lang="es-ES"/>
          </a:p>
        </p:txBody>
      </p:sp>
    </p:spTree>
    <p:extLst>
      <p:ext uri="{BB962C8B-B14F-4D97-AF65-F5344CB8AC3E}">
        <p14:creationId xmlns:p14="http://schemas.microsoft.com/office/powerpoint/2010/main" val="25658487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98683" y="609600"/>
            <a:ext cx="6072182"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508135" y="4470400"/>
            <a:ext cx="6449180"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D82F19E8-BC89-4B42-AF89-AEE657CC4567}" type="datetimeFigureOut">
              <a:rPr lang="es-ES" smtClean="0"/>
              <a:t>07/04/2016</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AA4E2407-EA30-4284-809B-D50D34AB3D67}" type="slidenum">
              <a:rPr lang="es-ES" smtClean="0"/>
              <a:t>‹Nº›</a:t>
            </a:fld>
            <a:endParaRPr lang="es-ES"/>
          </a:p>
        </p:txBody>
      </p:sp>
      <p:sp>
        <p:nvSpPr>
          <p:cNvPr id="23" name="Text Placeholder 9"/>
          <p:cNvSpPr>
            <a:spLocks noGrp="1"/>
          </p:cNvSpPr>
          <p:nvPr>
            <p:ph type="body" sz="quarter" idx="13"/>
          </p:nvPr>
        </p:nvSpPr>
        <p:spPr>
          <a:xfrm>
            <a:off x="1024871" y="3632200"/>
            <a:ext cx="5419805"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20" name="TextBox 19"/>
          <p:cNvSpPr txBox="1"/>
          <p:nvPr/>
        </p:nvSpPr>
        <p:spPr>
          <a:xfrm>
            <a:off x="406509" y="790378"/>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algn="l" defTabSz="914400">
              <a:buNone/>
            </a:pPr>
            <a:r>
              <a:rPr lang="en-US" sz="8000" b="0" i="0" baseline="0">
                <a:solidFill>
                  <a:srgbClr val="90C226">
                    <a:lumMod val="60000"/>
                    <a:lumOff val="40000"/>
                  </a:srgbClr>
                </a:solidFill>
                <a:effectLst/>
                <a:latin typeface="Arial"/>
                <a:ea typeface="+mn-ea"/>
                <a:cs typeface="+mn-cs"/>
              </a:rPr>
              <a:t>“</a:t>
            </a:r>
          </a:p>
        </p:txBody>
      </p:sp>
      <p:sp>
        <p:nvSpPr>
          <p:cNvPr id="22" name="TextBox 21"/>
          <p:cNvSpPr txBox="1"/>
          <p:nvPr/>
        </p:nvSpPr>
        <p:spPr>
          <a:xfrm>
            <a:off x="6671496" y="2886556"/>
            <a:ext cx="457319" cy="584776"/>
          </a:xfrm>
          <a:prstGeom prst="rect">
            <a:avLst/>
          </a:prstGeom>
        </p:spPr>
        <p:txBody>
          <a:bodyPr vert="horz" lIns="91440" tIns="45720" rIns="91440" bIns="45720" rtlCol="0" anchor="ctr">
            <a:noAutofit/>
          </a:bodyPr>
          <a:lstStyle>
            <a:defPPr>
              <a:defRPr lang="en-US"/>
            </a:defPPr>
            <a:lvl1pPr lvl="0">
              <a:spcBef>
                <a:spcPct val="0"/>
              </a:spcBef>
              <a:buNone/>
              <a:defRPr sz="8000" b="0" cap="all" baseline="0">
                <a:ln w="3175" cmpd="sng">
                  <a:noFill/>
                </a:ln>
                <a:effectLst/>
                <a:latin typeface="Arial"/>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algn="l" defTabSz="914400">
              <a:buNone/>
            </a:pPr>
            <a:r>
              <a:rPr lang="en-US" sz="8000" b="0" i="0">
                <a:solidFill>
                  <a:srgbClr val="90C226">
                    <a:lumMod val="60000"/>
                    <a:lumOff val="40000"/>
                  </a:srgbClr>
                </a:solidFill>
                <a:latin typeface="Trebuchet MS"/>
                <a:ea typeface="+mn-ea"/>
                <a:cs typeface="+mn-cs"/>
              </a:rPr>
              <a:t>”</a:t>
            </a:r>
          </a:p>
        </p:txBody>
      </p:sp>
    </p:spTree>
    <p:extLst>
      <p:ext uri="{BB962C8B-B14F-4D97-AF65-F5344CB8AC3E}">
        <p14:creationId xmlns:p14="http://schemas.microsoft.com/office/powerpoint/2010/main" val="35998170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508135" y="1931988"/>
            <a:ext cx="6449180" cy="2595460"/>
          </a:xfrm>
        </p:spPr>
        <p:txBody>
          <a:bodyPr anchor="b">
            <a:normAutofit/>
          </a:bodyPr>
          <a:lstStyle>
            <a:lvl1pPr algn="l">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508135" y="4527448"/>
            <a:ext cx="6449180"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D82F19E8-BC89-4B42-AF89-AEE657CC4567}" type="datetimeFigureOut">
              <a:rPr lang="es-ES" smtClean="0"/>
              <a:t>07/04/2016</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AA4E2407-EA30-4284-809B-D50D34AB3D67}" type="slidenum">
              <a:rPr lang="es-ES" smtClean="0"/>
              <a:t>‹Nº›</a:t>
            </a:fld>
            <a:endParaRPr lang="es-ES"/>
          </a:p>
        </p:txBody>
      </p:sp>
    </p:spTree>
    <p:extLst>
      <p:ext uri="{BB962C8B-B14F-4D97-AF65-F5344CB8AC3E}">
        <p14:creationId xmlns:p14="http://schemas.microsoft.com/office/powerpoint/2010/main" val="239670328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98683" y="609600"/>
            <a:ext cx="6072182"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508135" y="4527448"/>
            <a:ext cx="6449180"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D82F19E8-BC89-4B42-AF89-AEE657CC4567}" type="datetimeFigureOut">
              <a:rPr lang="es-ES" smtClean="0"/>
              <a:t>07/04/2016</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AA4E2407-EA30-4284-809B-D50D34AB3D67}" type="slidenum">
              <a:rPr lang="es-ES" smtClean="0"/>
              <a:t>‹Nº›</a:t>
            </a:fld>
            <a:endParaRPr lang="es-ES"/>
          </a:p>
        </p:txBody>
      </p:sp>
      <p:sp>
        <p:nvSpPr>
          <p:cNvPr id="23" name="Text Placeholder 9"/>
          <p:cNvSpPr>
            <a:spLocks noGrp="1"/>
          </p:cNvSpPr>
          <p:nvPr>
            <p:ph type="body" sz="quarter" idx="13"/>
          </p:nvPr>
        </p:nvSpPr>
        <p:spPr>
          <a:xfrm>
            <a:off x="508132" y="4013200"/>
            <a:ext cx="6449181"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24" name="TextBox 23"/>
          <p:cNvSpPr txBox="1"/>
          <p:nvPr/>
        </p:nvSpPr>
        <p:spPr>
          <a:xfrm>
            <a:off x="406509" y="790378"/>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algn="l" defTabSz="914400">
              <a:buNone/>
            </a:pPr>
            <a:r>
              <a:rPr lang="en-US" sz="8000" b="0" i="0" baseline="0">
                <a:solidFill>
                  <a:srgbClr val="90C226">
                    <a:lumMod val="60000"/>
                    <a:lumOff val="40000"/>
                  </a:srgbClr>
                </a:solidFill>
                <a:effectLst/>
                <a:latin typeface="Arial"/>
                <a:ea typeface="+mn-ea"/>
                <a:cs typeface="+mn-cs"/>
              </a:rPr>
              <a:t>“</a:t>
            </a:r>
          </a:p>
        </p:txBody>
      </p:sp>
      <p:sp>
        <p:nvSpPr>
          <p:cNvPr id="25" name="TextBox 24"/>
          <p:cNvSpPr txBox="1"/>
          <p:nvPr/>
        </p:nvSpPr>
        <p:spPr>
          <a:xfrm>
            <a:off x="6671496" y="2886556"/>
            <a:ext cx="457319" cy="584776"/>
          </a:xfrm>
          <a:prstGeom prst="rect">
            <a:avLst/>
          </a:prstGeom>
        </p:spPr>
        <p:txBody>
          <a:bodyPr vert="horz" lIns="91440" tIns="45720" rIns="91440" bIns="45720" rtlCol="0" anchor="ctr">
            <a:noAutofit/>
          </a:bodyPr>
          <a:lstStyle>
            <a:defPPr>
              <a:defRPr lang="en-US"/>
            </a:defPPr>
            <a:lvl1pPr lvl="0">
              <a:spcBef>
                <a:spcPct val="0"/>
              </a:spcBef>
              <a:buNone/>
              <a:defRPr sz="8000" b="0" cap="all" baseline="0">
                <a:ln w="3175" cmpd="sng">
                  <a:noFill/>
                </a:ln>
                <a:effectLst/>
                <a:latin typeface="Arial"/>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algn="l" defTabSz="914400">
              <a:buNone/>
            </a:pPr>
            <a:r>
              <a:rPr lang="en-US" sz="8000" b="0" i="0">
                <a:solidFill>
                  <a:srgbClr val="90C226">
                    <a:lumMod val="60000"/>
                    <a:lumOff val="40000"/>
                  </a:srgbClr>
                </a:solidFill>
                <a:latin typeface="Trebuchet MS"/>
                <a:ea typeface="+mn-ea"/>
                <a:cs typeface="+mn-cs"/>
              </a:rPr>
              <a:t>”</a:t>
            </a:r>
          </a:p>
        </p:txBody>
      </p:sp>
    </p:spTree>
    <p:extLst>
      <p:ext uri="{BB962C8B-B14F-4D97-AF65-F5344CB8AC3E}">
        <p14:creationId xmlns:p14="http://schemas.microsoft.com/office/powerpoint/2010/main" val="369739887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514484" y="609600"/>
            <a:ext cx="6442830"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508135" y="4527448"/>
            <a:ext cx="6449180"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D82F19E8-BC89-4B42-AF89-AEE657CC4567}" type="datetimeFigureOut">
              <a:rPr lang="es-ES" smtClean="0"/>
              <a:t>07/04/2016</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AA4E2407-EA30-4284-809B-D50D34AB3D67}" type="slidenum">
              <a:rPr lang="es-ES" smtClean="0"/>
              <a:t>‹Nº›</a:t>
            </a:fld>
            <a:endParaRPr lang="es-ES"/>
          </a:p>
        </p:txBody>
      </p:sp>
      <p:sp>
        <p:nvSpPr>
          <p:cNvPr id="23" name="Text Placeholder 9"/>
          <p:cNvSpPr>
            <a:spLocks noGrp="1"/>
          </p:cNvSpPr>
          <p:nvPr>
            <p:ph type="body" sz="quarter" idx="13"/>
          </p:nvPr>
        </p:nvSpPr>
        <p:spPr>
          <a:xfrm>
            <a:off x="508132" y="4013200"/>
            <a:ext cx="6449181"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Tree>
    <p:extLst>
      <p:ext uri="{BB962C8B-B14F-4D97-AF65-F5344CB8AC3E}">
        <p14:creationId xmlns:p14="http://schemas.microsoft.com/office/powerpoint/2010/main" val="170431240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D82F19E8-BC89-4B42-AF89-AEE657CC4567}" type="datetimeFigureOut">
              <a:rPr lang="es-ES" smtClean="0"/>
              <a:t>07/04/2016</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AA4E2407-EA30-4284-809B-D50D34AB3D67}" type="slidenum">
              <a:rPr lang="es-ES" smtClean="0"/>
              <a:t>‹Nº›</a:t>
            </a:fld>
            <a:endParaRPr lang="es-ES"/>
          </a:p>
        </p:txBody>
      </p:sp>
    </p:spTree>
    <p:extLst>
      <p:ext uri="{BB962C8B-B14F-4D97-AF65-F5344CB8AC3E}">
        <p14:creationId xmlns:p14="http://schemas.microsoft.com/office/powerpoint/2010/main" val="2150809581"/>
      </p:ext>
    </p:extLst>
  </p:cSld>
  <p:clrMapOvr>
    <a:masterClrMapping/>
  </p:clrMapOvr>
  <p:transition spd="med">
    <p:fade/>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1"/>
            <a:ext cx="978812" cy="5251451"/>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508133" y="609600"/>
            <a:ext cx="5296492" cy="525145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D82F19E8-BC89-4B42-AF89-AEE657CC4567}" type="datetimeFigureOut">
              <a:rPr lang="es-ES" smtClean="0"/>
              <a:t>07/04/2016</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AA4E2407-EA30-4284-809B-D50D34AB3D67}" type="slidenum">
              <a:rPr lang="es-ES" smtClean="0"/>
              <a:t>‹Nº›</a:t>
            </a:fld>
            <a:endParaRPr lang="es-ES"/>
          </a:p>
        </p:txBody>
      </p:sp>
    </p:spTree>
    <p:extLst>
      <p:ext uri="{BB962C8B-B14F-4D97-AF65-F5344CB8AC3E}">
        <p14:creationId xmlns:p14="http://schemas.microsoft.com/office/powerpoint/2010/main" val="4029164869"/>
      </p:ext>
    </p:extLst>
  </p:cSld>
  <p:clrMapOvr>
    <a:masterClrMapping/>
  </p:clrMapOvr>
  <p:transition spd="med">
    <p:fade/>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Certificate">
    <p:spTree>
      <p:nvGrpSpPr>
        <p:cNvPr id="1" name=""/>
        <p:cNvGrpSpPr/>
        <p:nvPr/>
      </p:nvGrpSpPr>
      <p:grpSpPr>
        <a:xfrm>
          <a:off x="0" y="0"/>
          <a:ext cx="0" cy="0"/>
          <a:chOff x="0" y="0"/>
          <a:chExt cx="0" cy="0"/>
        </a:xfrm>
      </p:grpSpPr>
      <p:sp>
        <p:nvSpPr>
          <p:cNvPr id="9" name="Title 1"/>
          <p:cNvSpPr>
            <a:spLocks noGrp="1"/>
          </p:cNvSpPr>
          <p:nvPr>
            <p:ph type="ctrTitle"/>
          </p:nvPr>
        </p:nvSpPr>
        <p:spPr>
          <a:xfrm>
            <a:off x="533400" y="770878"/>
            <a:ext cx="8077200" cy="461665"/>
          </a:xfrm>
          <a:prstGeom prst="rect">
            <a:avLst/>
          </a:prstGeom>
        </p:spPr>
        <p:txBody>
          <a:bodyPr wrap="square" lIns="91440" tIns="45720" rIns="91440" bIns="45720" anchor="t" anchorCtr="0">
            <a:normAutofit/>
          </a:bodyPr>
          <a:lstStyle>
            <a:lvl1pPr algn="ctr">
              <a:defRPr sz="2400" i="1">
                <a:solidFill>
                  <a:schemeClr val="tx1">
                    <a:lumMod val="75000"/>
                    <a:lumOff val="25000"/>
                  </a:schemeClr>
                </a:solidFill>
                <a:latin typeface="+mn-lt"/>
              </a:defRPr>
            </a:lvl1pPr>
          </a:lstStyle>
          <a:p>
            <a:r>
              <a:rPr lang="es-ES" smtClean="0"/>
              <a:t>Haga clic para modificar el estilo de título del patrón</a:t>
            </a:r>
            <a:endParaRPr lang="en-US" dirty="0"/>
          </a:p>
        </p:txBody>
      </p:sp>
      <p:sp>
        <p:nvSpPr>
          <p:cNvPr id="10" name="Subtitle 2"/>
          <p:cNvSpPr>
            <a:spLocks noGrp="1"/>
          </p:cNvSpPr>
          <p:nvPr>
            <p:ph type="subTitle" idx="1"/>
          </p:nvPr>
        </p:nvSpPr>
        <p:spPr>
          <a:xfrm>
            <a:off x="533400" y="3311604"/>
            <a:ext cx="8077200" cy="1107996"/>
          </a:xfrm>
          <a:prstGeom prst="rect">
            <a:avLst/>
          </a:prstGeom>
        </p:spPr>
        <p:txBody>
          <a:bodyPr wrap="square" lIns="91440" tIns="45720" rIns="91440" bIns="45720" anchor="ctr" anchorCtr="1">
            <a:normAutofit/>
          </a:bodyPr>
          <a:lstStyle>
            <a:lvl1pPr marL="0" indent="0" algn="ctr">
              <a:buNone/>
              <a:defRPr sz="6600">
                <a:solidFill>
                  <a:schemeClr val="accent3">
                    <a:lumMod val="75000"/>
                  </a:schemeClr>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12" name="Text Placeholder 11"/>
          <p:cNvSpPr>
            <a:spLocks noGrp="1"/>
          </p:cNvSpPr>
          <p:nvPr>
            <p:ph type="body" sz="quarter" idx="13"/>
          </p:nvPr>
        </p:nvSpPr>
        <p:spPr>
          <a:xfrm>
            <a:off x="533400" y="457200"/>
            <a:ext cx="8077200" cy="276999"/>
          </a:xfrm>
          <a:prstGeom prst="rect">
            <a:avLst/>
          </a:prstGeom>
        </p:spPr>
        <p:txBody>
          <a:bodyPr>
            <a:normAutofit/>
          </a:bodyPr>
          <a:lstStyle>
            <a:lvl1pPr algn="ctr">
              <a:buNone/>
              <a:defRPr sz="1200">
                <a:solidFill>
                  <a:schemeClr val="tx1">
                    <a:lumMod val="75000"/>
                    <a:lumOff val="25000"/>
                  </a:schemeClr>
                </a:solidFill>
              </a:defRPr>
            </a:lvl1pPr>
            <a:lvl2pPr>
              <a:defRPr sz="1400"/>
            </a:lvl2pPr>
            <a:lvl3pPr>
              <a:defRPr sz="1400"/>
            </a:lvl3pPr>
            <a:lvl4pPr>
              <a:defRPr sz="1400"/>
            </a:lvl4pPr>
            <a:lvl5pPr>
              <a:defRPr sz="1400"/>
            </a:lvl5pPr>
          </a:lstStyle>
          <a:p>
            <a:pPr lvl="0"/>
            <a:r>
              <a:rPr lang="es-ES" smtClean="0"/>
              <a:t>Haga clic para modificar el estilo de texto del patrón</a:t>
            </a:r>
          </a:p>
        </p:txBody>
      </p:sp>
      <p:sp>
        <p:nvSpPr>
          <p:cNvPr id="13" name="Text Placeholder 11"/>
          <p:cNvSpPr>
            <a:spLocks noGrp="1"/>
          </p:cNvSpPr>
          <p:nvPr>
            <p:ph type="body" sz="quarter" idx="14"/>
          </p:nvPr>
        </p:nvSpPr>
        <p:spPr>
          <a:xfrm>
            <a:off x="533400" y="3000375"/>
            <a:ext cx="8077200" cy="276999"/>
          </a:xfrm>
          <a:prstGeom prst="rect">
            <a:avLst/>
          </a:prstGeom>
        </p:spPr>
        <p:txBody>
          <a:bodyPr>
            <a:normAutofit/>
          </a:bodyPr>
          <a:lstStyle>
            <a:lvl1pPr algn="ctr">
              <a:buNone/>
              <a:defRPr sz="1200">
                <a:solidFill>
                  <a:schemeClr val="tx1">
                    <a:lumMod val="75000"/>
                    <a:lumOff val="25000"/>
                  </a:schemeClr>
                </a:solidFill>
              </a:defRPr>
            </a:lvl1pPr>
            <a:lvl2pPr>
              <a:defRPr sz="1400"/>
            </a:lvl2pPr>
            <a:lvl3pPr>
              <a:defRPr sz="1400"/>
            </a:lvl3pPr>
            <a:lvl4pPr>
              <a:defRPr sz="1400"/>
            </a:lvl4pPr>
            <a:lvl5pPr>
              <a:defRPr sz="1400"/>
            </a:lvl5pPr>
          </a:lstStyle>
          <a:p>
            <a:pPr lvl="0"/>
            <a:r>
              <a:rPr lang="es-ES" smtClean="0"/>
              <a:t>Haga clic para modificar el estilo de texto del patrón</a:t>
            </a:r>
          </a:p>
        </p:txBody>
      </p:sp>
      <p:sp>
        <p:nvSpPr>
          <p:cNvPr id="16" name="Date Placeholder 3"/>
          <p:cNvSpPr>
            <a:spLocks noGrp="1"/>
          </p:cNvSpPr>
          <p:nvPr>
            <p:ph type="dt" sz="half" idx="2"/>
          </p:nvPr>
        </p:nvSpPr>
        <p:spPr>
          <a:xfrm>
            <a:off x="3124200" y="4419600"/>
            <a:ext cx="2895600" cy="276999"/>
          </a:xfrm>
          <a:prstGeom prst="rect">
            <a:avLst/>
          </a:prstGeom>
        </p:spPr>
        <p:txBody>
          <a:bodyPr vert="horz" lIns="91440" tIns="45720" rIns="91440" bIns="45720" rtlCol="0" anchor="ctr">
            <a:normAutofit/>
          </a:bodyPr>
          <a:lstStyle>
            <a:lvl1pPr algn="ctr">
              <a:defRPr sz="1200">
                <a:solidFill>
                  <a:schemeClr val="tx1">
                    <a:lumMod val="75000"/>
                    <a:lumOff val="25000"/>
                  </a:schemeClr>
                </a:solidFill>
              </a:defRPr>
            </a:lvl1pPr>
          </a:lstStyle>
          <a:p>
            <a:fld id="{D82F19E8-BC89-4B42-AF89-AEE657CC4567}" type="datetimeFigureOut">
              <a:rPr lang="es-ES" smtClean="0"/>
              <a:t>07/04/2016</a:t>
            </a:fld>
            <a:endParaRPr lang="es-ES"/>
          </a:p>
        </p:txBody>
      </p:sp>
      <p:sp>
        <p:nvSpPr>
          <p:cNvPr id="17" name="Footer Placeholder 4"/>
          <p:cNvSpPr>
            <a:spLocks noGrp="1"/>
          </p:cNvSpPr>
          <p:nvPr>
            <p:ph type="ftr" sz="quarter" idx="3"/>
          </p:nvPr>
        </p:nvSpPr>
        <p:spPr>
          <a:xfrm>
            <a:off x="3124200" y="5867400"/>
            <a:ext cx="2895600" cy="276999"/>
          </a:xfrm>
          <a:prstGeom prst="rect">
            <a:avLst/>
          </a:prstGeom>
        </p:spPr>
        <p:txBody>
          <a:bodyPr vert="horz" lIns="91440" tIns="45720" rIns="91440" bIns="45720" rtlCol="0" anchor="ctr">
            <a:normAutofit/>
          </a:bodyPr>
          <a:lstStyle>
            <a:lvl1pPr algn="ctr">
              <a:defRPr lang="en-US" smtClean="0">
                <a:solidFill>
                  <a:schemeClr val="tx1">
                    <a:lumMod val="75000"/>
                    <a:lumOff val="25000"/>
                  </a:schemeClr>
                </a:solidFill>
              </a:defRPr>
            </a:lvl1pPr>
          </a:lstStyle>
          <a:p>
            <a:endParaRPr lang="es-ES"/>
          </a:p>
        </p:txBody>
      </p:sp>
      <p:cxnSp>
        <p:nvCxnSpPr>
          <p:cNvPr id="14" name="Straight Connector 7"/>
          <p:cNvCxnSpPr/>
          <p:nvPr/>
        </p:nvCxnSpPr>
        <p:spPr>
          <a:xfrm rot="10800000" flipH="1">
            <a:off x="3048001" y="5867400"/>
            <a:ext cx="2971800" cy="3721"/>
          </a:xfrm>
          <a:prstGeom prst="line">
            <a:avLst/>
          </a:prstGeom>
          <a:ln>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2_Certificate">
    <p:spTree>
      <p:nvGrpSpPr>
        <p:cNvPr id="1" name=""/>
        <p:cNvGrpSpPr/>
        <p:nvPr/>
      </p:nvGrpSpPr>
      <p:grpSpPr>
        <a:xfrm>
          <a:off x="0" y="0"/>
          <a:ext cx="0" cy="0"/>
          <a:chOff x="0" y="0"/>
          <a:chExt cx="0" cy="0"/>
        </a:xfrm>
      </p:grpSpPr>
      <p:sp>
        <p:nvSpPr>
          <p:cNvPr id="9" name="Title 1"/>
          <p:cNvSpPr>
            <a:spLocks noGrp="1"/>
          </p:cNvSpPr>
          <p:nvPr>
            <p:ph type="ctrTitle"/>
          </p:nvPr>
        </p:nvSpPr>
        <p:spPr>
          <a:xfrm>
            <a:off x="533400" y="770878"/>
            <a:ext cx="8077200" cy="461665"/>
          </a:xfrm>
          <a:prstGeom prst="rect">
            <a:avLst/>
          </a:prstGeom>
        </p:spPr>
        <p:txBody>
          <a:bodyPr wrap="square" lIns="91440" tIns="45720" rIns="91440" bIns="45720" anchor="t" anchorCtr="0">
            <a:normAutofit/>
          </a:bodyPr>
          <a:lstStyle>
            <a:lvl1pPr algn="ctr">
              <a:defRPr sz="2400" i="1">
                <a:solidFill>
                  <a:schemeClr val="tx1">
                    <a:lumMod val="75000"/>
                    <a:lumOff val="25000"/>
                  </a:schemeClr>
                </a:solidFill>
                <a:latin typeface="+mn-lt"/>
              </a:defRPr>
            </a:lvl1pPr>
          </a:lstStyle>
          <a:p>
            <a:r>
              <a:rPr lang="es-ES" smtClean="0"/>
              <a:t>Haga clic para modificar el estilo de título del patrón</a:t>
            </a:r>
            <a:endParaRPr lang="en-US" dirty="0"/>
          </a:p>
        </p:txBody>
      </p:sp>
      <p:sp>
        <p:nvSpPr>
          <p:cNvPr id="10" name="Subtitle 2"/>
          <p:cNvSpPr>
            <a:spLocks noGrp="1"/>
          </p:cNvSpPr>
          <p:nvPr>
            <p:ph type="subTitle" idx="1"/>
          </p:nvPr>
        </p:nvSpPr>
        <p:spPr>
          <a:xfrm>
            <a:off x="533400" y="3311604"/>
            <a:ext cx="8077200" cy="1107996"/>
          </a:xfrm>
          <a:prstGeom prst="rect">
            <a:avLst/>
          </a:prstGeom>
        </p:spPr>
        <p:txBody>
          <a:bodyPr wrap="square" lIns="91440" tIns="45720" rIns="91440" bIns="45720" anchor="ctr" anchorCtr="1">
            <a:normAutofit/>
          </a:bodyPr>
          <a:lstStyle>
            <a:lvl1pPr marL="0" indent="0" algn="ctr">
              <a:buNone/>
              <a:defRPr sz="6600">
                <a:solidFill>
                  <a:schemeClr val="accent3">
                    <a:lumMod val="75000"/>
                  </a:schemeClr>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12" name="Text Placeholder 11"/>
          <p:cNvSpPr>
            <a:spLocks noGrp="1"/>
          </p:cNvSpPr>
          <p:nvPr>
            <p:ph type="body" sz="quarter" idx="13"/>
          </p:nvPr>
        </p:nvSpPr>
        <p:spPr>
          <a:xfrm>
            <a:off x="533400" y="457200"/>
            <a:ext cx="8077200" cy="276999"/>
          </a:xfrm>
          <a:prstGeom prst="rect">
            <a:avLst/>
          </a:prstGeom>
        </p:spPr>
        <p:txBody>
          <a:bodyPr>
            <a:normAutofit/>
          </a:bodyPr>
          <a:lstStyle>
            <a:lvl1pPr algn="ctr">
              <a:buNone/>
              <a:defRPr sz="1200">
                <a:solidFill>
                  <a:schemeClr val="tx1">
                    <a:lumMod val="75000"/>
                    <a:lumOff val="25000"/>
                  </a:schemeClr>
                </a:solidFill>
              </a:defRPr>
            </a:lvl1pPr>
            <a:lvl2pPr>
              <a:defRPr sz="1400"/>
            </a:lvl2pPr>
            <a:lvl3pPr>
              <a:defRPr sz="1400"/>
            </a:lvl3pPr>
            <a:lvl4pPr>
              <a:defRPr sz="1400"/>
            </a:lvl4pPr>
            <a:lvl5pPr>
              <a:defRPr sz="1400"/>
            </a:lvl5pPr>
          </a:lstStyle>
          <a:p>
            <a:pPr lvl="0"/>
            <a:r>
              <a:rPr lang="es-ES" smtClean="0"/>
              <a:t>Haga clic para modificar el estilo de texto del patrón</a:t>
            </a:r>
          </a:p>
        </p:txBody>
      </p:sp>
      <p:sp>
        <p:nvSpPr>
          <p:cNvPr id="13" name="Text Placeholder 11"/>
          <p:cNvSpPr>
            <a:spLocks noGrp="1"/>
          </p:cNvSpPr>
          <p:nvPr>
            <p:ph type="body" sz="quarter" idx="14"/>
          </p:nvPr>
        </p:nvSpPr>
        <p:spPr>
          <a:xfrm>
            <a:off x="533400" y="3000375"/>
            <a:ext cx="8077200" cy="276999"/>
          </a:xfrm>
          <a:prstGeom prst="rect">
            <a:avLst/>
          </a:prstGeom>
        </p:spPr>
        <p:txBody>
          <a:bodyPr>
            <a:normAutofit/>
          </a:bodyPr>
          <a:lstStyle>
            <a:lvl1pPr algn="ctr">
              <a:buNone/>
              <a:defRPr sz="1200">
                <a:solidFill>
                  <a:schemeClr val="tx1">
                    <a:lumMod val="75000"/>
                    <a:lumOff val="25000"/>
                  </a:schemeClr>
                </a:solidFill>
              </a:defRPr>
            </a:lvl1pPr>
            <a:lvl2pPr>
              <a:defRPr sz="1400"/>
            </a:lvl2pPr>
            <a:lvl3pPr>
              <a:defRPr sz="1400"/>
            </a:lvl3pPr>
            <a:lvl4pPr>
              <a:defRPr sz="1400"/>
            </a:lvl4pPr>
            <a:lvl5pPr>
              <a:defRPr sz="1400"/>
            </a:lvl5pPr>
          </a:lstStyle>
          <a:p>
            <a:pPr lvl="0"/>
            <a:r>
              <a:rPr lang="es-ES" smtClean="0"/>
              <a:t>Haga clic para modificar el estilo de texto del patrón</a:t>
            </a:r>
          </a:p>
        </p:txBody>
      </p:sp>
      <p:sp>
        <p:nvSpPr>
          <p:cNvPr id="16" name="Date Placeholder 3"/>
          <p:cNvSpPr>
            <a:spLocks noGrp="1"/>
          </p:cNvSpPr>
          <p:nvPr>
            <p:ph type="dt" sz="half" idx="2"/>
          </p:nvPr>
        </p:nvSpPr>
        <p:spPr>
          <a:xfrm>
            <a:off x="3124200" y="4419600"/>
            <a:ext cx="2895600" cy="276999"/>
          </a:xfrm>
          <a:prstGeom prst="rect">
            <a:avLst/>
          </a:prstGeom>
        </p:spPr>
        <p:txBody>
          <a:bodyPr vert="horz" lIns="91440" tIns="45720" rIns="91440" bIns="45720" rtlCol="0" anchor="ctr">
            <a:normAutofit/>
          </a:bodyPr>
          <a:lstStyle>
            <a:lvl1pPr algn="ctr">
              <a:defRPr sz="1200">
                <a:solidFill>
                  <a:schemeClr val="tx1">
                    <a:lumMod val="75000"/>
                    <a:lumOff val="25000"/>
                  </a:schemeClr>
                </a:solidFill>
              </a:defRPr>
            </a:lvl1pPr>
          </a:lstStyle>
          <a:p>
            <a:fld id="{D82F19E8-BC89-4B42-AF89-AEE657CC4567}" type="datetimeFigureOut">
              <a:rPr lang="es-ES" smtClean="0"/>
              <a:t>07/04/2016</a:t>
            </a:fld>
            <a:endParaRPr lang="es-ES"/>
          </a:p>
        </p:txBody>
      </p:sp>
      <p:sp>
        <p:nvSpPr>
          <p:cNvPr id="17" name="Footer Placeholder 4"/>
          <p:cNvSpPr>
            <a:spLocks noGrp="1"/>
          </p:cNvSpPr>
          <p:nvPr>
            <p:ph type="ftr" sz="quarter" idx="3"/>
          </p:nvPr>
        </p:nvSpPr>
        <p:spPr>
          <a:xfrm>
            <a:off x="3124200" y="5867400"/>
            <a:ext cx="2895600" cy="276999"/>
          </a:xfrm>
          <a:prstGeom prst="rect">
            <a:avLst/>
          </a:prstGeom>
        </p:spPr>
        <p:txBody>
          <a:bodyPr vert="horz" lIns="91440" tIns="45720" rIns="91440" bIns="45720" rtlCol="0" anchor="ctr">
            <a:normAutofit/>
          </a:bodyPr>
          <a:lstStyle>
            <a:lvl1pPr algn="ctr">
              <a:defRPr lang="en-US" smtClean="0">
                <a:solidFill>
                  <a:schemeClr val="tx1">
                    <a:lumMod val="75000"/>
                    <a:lumOff val="25000"/>
                  </a:schemeClr>
                </a:solidFill>
              </a:defRPr>
            </a:lvl1pPr>
          </a:lstStyle>
          <a:p>
            <a:endParaRPr lang="es-ES"/>
          </a:p>
        </p:txBody>
      </p:sp>
      <p:cxnSp>
        <p:nvCxnSpPr>
          <p:cNvPr id="8" name="Straight Connector 7"/>
          <p:cNvCxnSpPr/>
          <p:nvPr/>
        </p:nvCxnSpPr>
        <p:spPr>
          <a:xfrm rot="10800000" flipH="1">
            <a:off x="3048001" y="5867400"/>
            <a:ext cx="2971800" cy="3721"/>
          </a:xfrm>
          <a:prstGeom prst="line">
            <a:avLst/>
          </a:prstGeom>
          <a:ln>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D82F19E8-BC89-4B42-AF89-AEE657CC4567}" type="datetimeFigureOut">
              <a:rPr lang="es-ES" smtClean="0"/>
              <a:t>07/04/2016</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AA4E2407-EA30-4284-809B-D50D34AB3D67}" type="slidenum">
              <a:rPr lang="es-ES" smtClean="0"/>
              <a:t>‹Nº›</a:t>
            </a:fld>
            <a:endParaRPr lang="es-ES"/>
          </a:p>
        </p:txBody>
      </p:sp>
    </p:spTree>
    <p:extLst>
      <p:ext uri="{BB962C8B-B14F-4D97-AF65-F5344CB8AC3E}">
        <p14:creationId xmlns:p14="http://schemas.microsoft.com/office/powerpoint/2010/main" val="2556283938"/>
      </p:ext>
    </p:extLst>
  </p:cSld>
  <p:clrMapOvr>
    <a:masterClrMapping/>
  </p:clrMapOvr>
  <p:transition spd="med">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508135" y="2700869"/>
            <a:ext cx="6449180" cy="1826581"/>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508135" y="4527448"/>
            <a:ext cx="6449180"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D82F19E8-BC89-4B42-AF89-AEE657CC4567}" type="datetimeFigureOut">
              <a:rPr lang="es-ES" smtClean="0"/>
              <a:t>07/04/2016</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AA4E2407-EA30-4284-809B-D50D34AB3D67}" type="slidenum">
              <a:rPr lang="es-ES" smtClean="0"/>
              <a:t>‹Nº›</a:t>
            </a:fld>
            <a:endParaRPr lang="es-ES"/>
          </a:p>
        </p:txBody>
      </p:sp>
    </p:spTree>
    <p:extLst>
      <p:ext uri="{BB962C8B-B14F-4D97-AF65-F5344CB8AC3E}">
        <p14:creationId xmlns:p14="http://schemas.microsoft.com/office/powerpoint/2010/main" val="2477949077"/>
      </p:ext>
    </p:extLst>
  </p:cSld>
  <p:clrMapOvr>
    <a:masterClrMapping/>
  </p:clrMapOvr>
  <p:transition spd="med">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sz="half" idx="1"/>
          </p:nvPr>
        </p:nvSpPr>
        <p:spPr>
          <a:xfrm>
            <a:off x="508133" y="2160589"/>
            <a:ext cx="3138844" cy="388077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3818472" y="2160590"/>
            <a:ext cx="3138843" cy="388077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D82F19E8-BC89-4B42-AF89-AEE657CC4567}" type="datetimeFigureOut">
              <a:rPr lang="es-ES" smtClean="0"/>
              <a:t>07/04/2016</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AA4E2407-EA30-4284-809B-D50D34AB3D67}" type="slidenum">
              <a:rPr lang="es-ES" smtClean="0"/>
              <a:t>‹Nº›</a:t>
            </a:fld>
            <a:endParaRPr lang="es-ES"/>
          </a:p>
        </p:txBody>
      </p:sp>
    </p:spTree>
    <p:extLst>
      <p:ext uri="{BB962C8B-B14F-4D97-AF65-F5344CB8AC3E}">
        <p14:creationId xmlns:p14="http://schemas.microsoft.com/office/powerpoint/2010/main" val="687616641"/>
      </p:ext>
    </p:extLst>
  </p:cSld>
  <p:clrMapOvr>
    <a:masterClrMapping/>
  </p:clrMapOvr>
  <p:transition spd="med">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506942" y="2160983"/>
            <a:ext cx="3140035"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506942" y="2737247"/>
            <a:ext cx="3140035" cy="330411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3817282" y="2160983"/>
            <a:ext cx="314003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3817283" y="2737247"/>
            <a:ext cx="3140030" cy="330411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D82F19E8-BC89-4B42-AF89-AEE657CC4567}" type="datetimeFigureOut">
              <a:rPr lang="es-ES" smtClean="0"/>
              <a:t>07/04/2016</a:t>
            </a:fld>
            <a:endParaRPr lang="es-ES"/>
          </a:p>
        </p:txBody>
      </p:sp>
      <p:sp>
        <p:nvSpPr>
          <p:cNvPr id="8" name="Footer Placeholder 7"/>
          <p:cNvSpPr>
            <a:spLocks noGrp="1"/>
          </p:cNvSpPr>
          <p:nvPr>
            <p:ph type="ftr" sz="quarter" idx="11"/>
          </p:nvPr>
        </p:nvSpPr>
        <p:spPr/>
        <p:txBody>
          <a:bodyPr/>
          <a:lstStyle/>
          <a:p>
            <a:endParaRPr lang="es-ES"/>
          </a:p>
        </p:txBody>
      </p:sp>
      <p:sp>
        <p:nvSpPr>
          <p:cNvPr id="9" name="Slide Number Placeholder 8"/>
          <p:cNvSpPr>
            <a:spLocks noGrp="1"/>
          </p:cNvSpPr>
          <p:nvPr>
            <p:ph type="sldNum" sz="quarter" idx="12"/>
          </p:nvPr>
        </p:nvSpPr>
        <p:spPr/>
        <p:txBody>
          <a:bodyPr/>
          <a:lstStyle/>
          <a:p>
            <a:fld id="{AA4E2407-EA30-4284-809B-D50D34AB3D67}" type="slidenum">
              <a:rPr lang="es-ES" smtClean="0"/>
              <a:t>‹Nº›</a:t>
            </a:fld>
            <a:endParaRPr lang="es-ES"/>
          </a:p>
        </p:txBody>
      </p:sp>
    </p:spTree>
    <p:extLst>
      <p:ext uri="{BB962C8B-B14F-4D97-AF65-F5344CB8AC3E}">
        <p14:creationId xmlns:p14="http://schemas.microsoft.com/office/powerpoint/2010/main" val="2350331253"/>
      </p:ext>
    </p:extLst>
  </p:cSld>
  <p:clrMapOvr>
    <a:masterClrMapping/>
  </p:clrMapOvr>
  <p:transition spd="med">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508134" y="609600"/>
            <a:ext cx="6449180" cy="1320800"/>
          </a:xfrm>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D82F19E8-BC89-4B42-AF89-AEE657CC4567}" type="datetimeFigureOut">
              <a:rPr lang="es-ES" smtClean="0"/>
              <a:t>07/04/2016</a:t>
            </a:fld>
            <a:endParaRPr lang="es-ES"/>
          </a:p>
        </p:txBody>
      </p:sp>
      <p:sp>
        <p:nvSpPr>
          <p:cNvPr id="4" name="Footer Placeholder 3"/>
          <p:cNvSpPr>
            <a:spLocks noGrp="1"/>
          </p:cNvSpPr>
          <p:nvPr>
            <p:ph type="ftr" sz="quarter" idx="11"/>
          </p:nvPr>
        </p:nvSpPr>
        <p:spPr/>
        <p:txBody>
          <a:bodyPr/>
          <a:lstStyle/>
          <a:p>
            <a:endParaRPr lang="es-ES"/>
          </a:p>
        </p:txBody>
      </p:sp>
      <p:sp>
        <p:nvSpPr>
          <p:cNvPr id="5" name="Slide Number Placeholder 4"/>
          <p:cNvSpPr>
            <a:spLocks noGrp="1"/>
          </p:cNvSpPr>
          <p:nvPr>
            <p:ph type="sldNum" sz="quarter" idx="12"/>
          </p:nvPr>
        </p:nvSpPr>
        <p:spPr/>
        <p:txBody>
          <a:bodyPr/>
          <a:lstStyle/>
          <a:p>
            <a:fld id="{AA4E2407-EA30-4284-809B-D50D34AB3D67}" type="slidenum">
              <a:rPr lang="es-ES" smtClean="0"/>
              <a:t>‹Nº›</a:t>
            </a:fld>
            <a:endParaRPr lang="es-ES"/>
          </a:p>
        </p:txBody>
      </p:sp>
    </p:spTree>
    <p:extLst>
      <p:ext uri="{BB962C8B-B14F-4D97-AF65-F5344CB8AC3E}">
        <p14:creationId xmlns:p14="http://schemas.microsoft.com/office/powerpoint/2010/main" val="1195165885"/>
      </p:ext>
    </p:extLst>
  </p:cSld>
  <p:clrMapOvr>
    <a:masterClrMapping/>
  </p:clrMapOvr>
  <p:transition spd="med">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82F19E8-BC89-4B42-AF89-AEE657CC4567}" type="datetimeFigureOut">
              <a:rPr lang="es-ES" smtClean="0"/>
              <a:t>07/04/2016</a:t>
            </a:fld>
            <a:endParaRPr lang="es-ES"/>
          </a:p>
        </p:txBody>
      </p:sp>
      <p:sp>
        <p:nvSpPr>
          <p:cNvPr id="3" name="Footer Placeholder 2"/>
          <p:cNvSpPr>
            <a:spLocks noGrp="1"/>
          </p:cNvSpPr>
          <p:nvPr>
            <p:ph type="ftr" sz="quarter" idx="11"/>
          </p:nvPr>
        </p:nvSpPr>
        <p:spPr/>
        <p:txBody>
          <a:bodyPr/>
          <a:lstStyle/>
          <a:p>
            <a:endParaRPr lang="es-ES"/>
          </a:p>
        </p:txBody>
      </p:sp>
      <p:sp>
        <p:nvSpPr>
          <p:cNvPr id="4" name="Slide Number Placeholder 3"/>
          <p:cNvSpPr>
            <a:spLocks noGrp="1"/>
          </p:cNvSpPr>
          <p:nvPr>
            <p:ph type="sldNum" sz="quarter" idx="12"/>
          </p:nvPr>
        </p:nvSpPr>
        <p:spPr/>
        <p:txBody>
          <a:bodyPr/>
          <a:lstStyle/>
          <a:p>
            <a:fld id="{AA4E2407-EA30-4284-809B-D50D34AB3D67}" type="slidenum">
              <a:rPr lang="es-ES" smtClean="0"/>
              <a:t>‹Nº›</a:t>
            </a:fld>
            <a:endParaRPr lang="es-ES"/>
          </a:p>
        </p:txBody>
      </p:sp>
    </p:spTree>
    <p:extLst>
      <p:ext uri="{BB962C8B-B14F-4D97-AF65-F5344CB8AC3E}">
        <p14:creationId xmlns:p14="http://schemas.microsoft.com/office/powerpoint/2010/main" val="897867090"/>
      </p:ext>
    </p:extLst>
  </p:cSld>
  <p:clrMapOvr>
    <a:masterClrMapping/>
  </p:clrMapOvr>
  <p:transition spd="med">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508132" y="1498604"/>
            <a:ext cx="2891649" cy="1278466"/>
          </a:xfrm>
        </p:spPr>
        <p:txBody>
          <a:bodyPr anchor="b">
            <a:normAutofit/>
          </a:bodyPr>
          <a:lstStyle>
            <a:lvl1pPr>
              <a:defRPr sz="2000"/>
            </a:lvl1pPr>
          </a:lstStyle>
          <a:p>
            <a:r>
              <a:rPr lang="es-ES" smtClean="0"/>
              <a:t>Haga clic para modificar el estilo de título del patrón</a:t>
            </a:r>
            <a:endParaRPr lang="en-US"/>
          </a:p>
        </p:txBody>
      </p:sp>
      <p:sp>
        <p:nvSpPr>
          <p:cNvPr id="3" name="Content Placeholder 2"/>
          <p:cNvSpPr>
            <a:spLocks noGrp="1"/>
          </p:cNvSpPr>
          <p:nvPr>
            <p:ph idx="1"/>
          </p:nvPr>
        </p:nvSpPr>
        <p:spPr>
          <a:xfrm>
            <a:off x="3571276" y="514925"/>
            <a:ext cx="3386038" cy="552643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508132" y="2777069"/>
            <a:ext cx="2891649"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D82F19E8-BC89-4B42-AF89-AEE657CC4567}" type="datetimeFigureOut">
              <a:rPr lang="es-ES" smtClean="0"/>
              <a:t>07/04/2016</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AA4E2407-EA30-4284-809B-D50D34AB3D67}" type="slidenum">
              <a:rPr lang="es-ES" smtClean="0"/>
              <a:t>‹Nº›</a:t>
            </a:fld>
            <a:endParaRPr lang="es-ES"/>
          </a:p>
        </p:txBody>
      </p:sp>
    </p:spTree>
    <p:extLst>
      <p:ext uri="{BB962C8B-B14F-4D97-AF65-F5344CB8AC3E}">
        <p14:creationId xmlns:p14="http://schemas.microsoft.com/office/powerpoint/2010/main" val="1721625385"/>
      </p:ext>
    </p:extLst>
  </p:cSld>
  <p:clrMapOvr>
    <a:masterClrMapping/>
  </p:clrMapOvr>
  <p:transition spd="med">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508133" y="4800600"/>
            <a:ext cx="6449180" cy="566738"/>
          </a:xfrm>
        </p:spPr>
        <p:txBody>
          <a:bodyPr anchor="b">
            <a:normAutofit/>
          </a:bodyPr>
          <a:lstStyle>
            <a:lvl1pPr algn="l">
              <a:defRPr sz="2400" b="0"/>
            </a:lvl1pPr>
          </a:lstStyle>
          <a:p>
            <a:r>
              <a:rPr lang="es-ES" smtClean="0"/>
              <a:t>Haga clic para modificar el estilo de título del patrón</a:t>
            </a:r>
            <a:endParaRPr lang="en-US"/>
          </a:p>
        </p:txBody>
      </p:sp>
      <p:sp>
        <p:nvSpPr>
          <p:cNvPr id="3" name="Picture Placeholder 2"/>
          <p:cNvSpPr>
            <a:spLocks noGrp="1" noChangeAspect="1"/>
          </p:cNvSpPr>
          <p:nvPr>
            <p:ph type="pic" idx="1"/>
          </p:nvPr>
        </p:nvSpPr>
        <p:spPr>
          <a:xfrm>
            <a:off x="508134" y="609600"/>
            <a:ext cx="6449180" cy="3845718"/>
          </a:xfrm>
        </p:spPr>
        <p:txBody>
          <a:bodyPr anchor="ctr">
            <a:normAutofit/>
          </a:bodyPr>
          <a:lstStyle>
            <a:lvl1pPr marL="0" indent="0" algn="ctr">
              <a:buNone/>
              <a:defRPr sz="16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a:p>
        </p:txBody>
      </p:sp>
      <p:sp>
        <p:nvSpPr>
          <p:cNvPr id="4" name="Text Placeholder 3"/>
          <p:cNvSpPr>
            <a:spLocks noGrp="1"/>
          </p:cNvSpPr>
          <p:nvPr>
            <p:ph type="body" sz="half" idx="2"/>
          </p:nvPr>
        </p:nvSpPr>
        <p:spPr>
          <a:xfrm>
            <a:off x="508133" y="5367338"/>
            <a:ext cx="6449180"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D82F19E8-BC89-4B42-AF89-AEE657CC4567}" type="datetimeFigureOut">
              <a:rPr lang="es-ES" smtClean="0"/>
              <a:t>07/04/2016</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AA4E2407-EA30-4284-809B-D50D34AB3D67}" type="slidenum">
              <a:rPr lang="es-ES" smtClean="0"/>
              <a:t>‹Nº›</a:t>
            </a:fld>
            <a:endParaRPr lang="es-ES"/>
          </a:p>
        </p:txBody>
      </p:sp>
    </p:spTree>
    <p:extLst>
      <p:ext uri="{BB962C8B-B14F-4D97-AF65-F5344CB8AC3E}">
        <p14:creationId xmlns:p14="http://schemas.microsoft.com/office/powerpoint/2010/main" val="4290783377"/>
      </p:ext>
    </p:extLst>
  </p:cSld>
  <p:clrMapOvr>
    <a:masterClrMapping/>
  </p:clrMapOvr>
  <p:transition spd="med">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cxnSp>
        <p:nvCxnSpPr>
          <p:cNvPr id="7" name="Straight Connector 6"/>
          <p:cNvCxnSpPr/>
          <p:nvPr/>
        </p:nvCxnSpPr>
        <p:spPr>
          <a:xfrm flipV="1">
            <a:off x="5570401" y="3681415"/>
            <a:ext cx="3573599"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a:off x="7030090" y="0"/>
            <a:ext cx="914639"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9" name="Freeform 8"/>
          <p:cNvSpPr/>
          <p:nvPr/>
        </p:nvSpPr>
        <p:spPr>
          <a:xfrm>
            <a:off x="6891544" y="-8466"/>
            <a:ext cx="2254838" cy="6866467"/>
          </a:xfrm>
          <a:custGeom>
            <a:avLst/>
            <a:gdLst>
              <a:gd name="connsiteX0" fmla="*/ 2023534 w 3005667"/>
              <a:gd name="connsiteY0" fmla="*/ 8467 h 6866467"/>
              <a:gd name="connsiteX1" fmla="*/ 0 w 3005667"/>
              <a:gd name="connsiteY1" fmla="*/ 6866467 h 6866467"/>
              <a:gd name="connsiteX2" fmla="*/ 2997200 w 3005667"/>
              <a:gd name="connsiteY2" fmla="*/ 6858000 h 6866467"/>
              <a:gd name="connsiteX3" fmla="*/ 3005667 w 3005667"/>
              <a:gd name="connsiteY3" fmla="*/ 0 h 6866467"/>
              <a:gd name="connsiteX4" fmla="*/ 2023534 w 3005667"/>
              <a:gd name="connsiteY4" fmla="*/ 8467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05667" h="6866467">
                <a:moveTo>
                  <a:pt x="2023534" y="8467"/>
                </a:moveTo>
                <a:lnTo>
                  <a:pt x="0" y="6866467"/>
                </a:lnTo>
                <a:lnTo>
                  <a:pt x="2997200" y="6858000"/>
                </a:lnTo>
                <a:cubicBezTo>
                  <a:pt x="3000022" y="4572000"/>
                  <a:pt x="3002845" y="2286000"/>
                  <a:pt x="3005667" y="0"/>
                </a:cubicBezTo>
                <a:lnTo>
                  <a:pt x="2023534" y="8467"/>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10" name="Freeform 9"/>
          <p:cNvSpPr/>
          <p:nvPr/>
        </p:nvSpPr>
        <p:spPr>
          <a:xfrm>
            <a:off x="7202776" y="-8466"/>
            <a:ext cx="1943606" cy="6866467"/>
          </a:xfrm>
          <a:custGeom>
            <a:avLst/>
            <a:gdLst>
              <a:gd name="connsiteX0" fmla="*/ 0 w 2590800"/>
              <a:gd name="connsiteY0" fmla="*/ 0 h 6866467"/>
              <a:gd name="connsiteX1" fmla="*/ 1202267 w 2590800"/>
              <a:gd name="connsiteY1" fmla="*/ 6866467 h 6866467"/>
              <a:gd name="connsiteX2" fmla="*/ 2590800 w 2590800"/>
              <a:gd name="connsiteY2" fmla="*/ 6866467 h 6866467"/>
              <a:gd name="connsiteX3" fmla="*/ 2582333 w 2590800"/>
              <a:gd name="connsiteY3" fmla="*/ 0 h 6866467"/>
              <a:gd name="connsiteX4" fmla="*/ 0 w 2590800"/>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90800" h="6866467">
                <a:moveTo>
                  <a:pt x="0" y="0"/>
                </a:moveTo>
                <a:lnTo>
                  <a:pt x="1202267" y="6866467"/>
                </a:lnTo>
                <a:lnTo>
                  <a:pt x="2590800" y="6866467"/>
                </a:lnTo>
                <a:cubicBezTo>
                  <a:pt x="2587978" y="4577645"/>
                  <a:pt x="2585155" y="2288822"/>
                  <a:pt x="2582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11" name="Freeform 10"/>
          <p:cNvSpPr/>
          <p:nvPr/>
        </p:nvSpPr>
        <p:spPr>
          <a:xfrm>
            <a:off x="6700995" y="3048000"/>
            <a:ext cx="2445387" cy="3810000"/>
          </a:xfrm>
          <a:custGeom>
            <a:avLst/>
            <a:gdLst>
              <a:gd name="connsiteX0" fmla="*/ 0 w 3259667"/>
              <a:gd name="connsiteY0" fmla="*/ 3810000 h 3810000"/>
              <a:gd name="connsiteX1" fmla="*/ 3251200 w 3259667"/>
              <a:gd name="connsiteY1" fmla="*/ 0 h 3810000"/>
              <a:gd name="connsiteX2" fmla="*/ 3259667 w 3259667"/>
              <a:gd name="connsiteY2" fmla="*/ 3810000 h 3810000"/>
              <a:gd name="connsiteX3" fmla="*/ 0 w 3259667"/>
              <a:gd name="connsiteY3" fmla="*/ 3810000 h 3810000"/>
            </a:gdLst>
            <a:ahLst/>
            <a:cxnLst>
              <a:cxn ang="0">
                <a:pos x="connsiteX0" y="connsiteY0"/>
              </a:cxn>
              <a:cxn ang="0">
                <a:pos x="connsiteX1" y="connsiteY1"/>
              </a:cxn>
              <a:cxn ang="0">
                <a:pos x="connsiteX2" y="connsiteY2"/>
              </a:cxn>
              <a:cxn ang="0">
                <a:pos x="connsiteX3" y="connsiteY3"/>
              </a:cxn>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12" name="Freeform 11"/>
          <p:cNvSpPr/>
          <p:nvPr/>
        </p:nvSpPr>
        <p:spPr>
          <a:xfrm>
            <a:off x="7005874" y="-8466"/>
            <a:ext cx="2140508" cy="6866467"/>
          </a:xfrm>
          <a:custGeom>
            <a:avLst/>
            <a:gdLst>
              <a:gd name="connsiteX0" fmla="*/ 0 w 2853267"/>
              <a:gd name="connsiteY0" fmla="*/ 0 h 6866467"/>
              <a:gd name="connsiteX1" fmla="*/ 2472267 w 2853267"/>
              <a:gd name="connsiteY1" fmla="*/ 6866467 h 6866467"/>
              <a:gd name="connsiteX2" fmla="*/ 2853267 w 2853267"/>
              <a:gd name="connsiteY2" fmla="*/ 6858000 h 6866467"/>
              <a:gd name="connsiteX3" fmla="*/ 2853267 w 2853267"/>
              <a:gd name="connsiteY3" fmla="*/ 0 h 6866467"/>
              <a:gd name="connsiteX4" fmla="*/ 0 w 2853267"/>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13" name="Freeform 12"/>
          <p:cNvSpPr/>
          <p:nvPr/>
        </p:nvSpPr>
        <p:spPr>
          <a:xfrm>
            <a:off x="8180931" y="-8466"/>
            <a:ext cx="965451" cy="6866467"/>
          </a:xfrm>
          <a:custGeom>
            <a:avLst/>
            <a:gdLst>
              <a:gd name="connsiteX0" fmla="*/ 1016000 w 1286933"/>
              <a:gd name="connsiteY0" fmla="*/ 0 h 6866467"/>
              <a:gd name="connsiteX1" fmla="*/ 0 w 1286933"/>
              <a:gd name="connsiteY1" fmla="*/ 6866467 h 6866467"/>
              <a:gd name="connsiteX2" fmla="*/ 1286933 w 1286933"/>
              <a:gd name="connsiteY2" fmla="*/ 6866467 h 6866467"/>
              <a:gd name="connsiteX3" fmla="*/ 1278466 w 1286933"/>
              <a:gd name="connsiteY3" fmla="*/ 0 h 6866467"/>
              <a:gd name="connsiteX4" fmla="*/ 1016000 w 1286933"/>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14" name="Freeform 13"/>
          <p:cNvSpPr/>
          <p:nvPr/>
        </p:nvSpPr>
        <p:spPr>
          <a:xfrm>
            <a:off x="8206338" y="-8468"/>
            <a:ext cx="952931" cy="6866467"/>
          </a:xfrm>
          <a:custGeom>
            <a:avLst/>
            <a:gdLst>
              <a:gd name="connsiteX0" fmla="*/ 0 w 1244600"/>
              <a:gd name="connsiteY0" fmla="*/ 0 h 6874934"/>
              <a:gd name="connsiteX1" fmla="*/ 1117600 w 1244600"/>
              <a:gd name="connsiteY1" fmla="*/ 6866467 h 6874934"/>
              <a:gd name="connsiteX2" fmla="*/ 1244600 w 1244600"/>
              <a:gd name="connsiteY2" fmla="*/ 6874934 h 6874934"/>
              <a:gd name="connsiteX3" fmla="*/ 1236134 w 1244600"/>
              <a:gd name="connsiteY3" fmla="*/ 0 h 6874934"/>
              <a:gd name="connsiteX4" fmla="*/ 0 w 1244600"/>
              <a:gd name="connsiteY4" fmla="*/ 0 h 6874934"/>
              <a:gd name="connsiteX0" fmla="*/ 0 w 1253067"/>
              <a:gd name="connsiteY0" fmla="*/ 0 h 6874934"/>
              <a:gd name="connsiteX1" fmla="*/ 1117600 w 1253067"/>
              <a:gd name="connsiteY1" fmla="*/ 6866467 h 6874934"/>
              <a:gd name="connsiteX2" fmla="*/ 1244600 w 1253067"/>
              <a:gd name="connsiteY2" fmla="*/ 6874934 h 6874934"/>
              <a:gd name="connsiteX3" fmla="*/ 1253067 w 1253067"/>
              <a:gd name="connsiteY3" fmla="*/ 0 h 6874934"/>
              <a:gd name="connsiteX4" fmla="*/ 0 w 1253067"/>
              <a:gd name="connsiteY4" fmla="*/ 0 h 6874934"/>
              <a:gd name="connsiteX0" fmla="*/ 0 w 1270244"/>
              <a:gd name="connsiteY0" fmla="*/ 0 h 6866467"/>
              <a:gd name="connsiteX1" fmla="*/ 1117600 w 1270244"/>
              <a:gd name="connsiteY1" fmla="*/ 6866467 h 6866467"/>
              <a:gd name="connsiteX2" fmla="*/ 1270000 w 1270244"/>
              <a:gd name="connsiteY2" fmla="*/ 6866467 h 6866467"/>
              <a:gd name="connsiteX3" fmla="*/ 1253067 w 1270244"/>
              <a:gd name="connsiteY3" fmla="*/ 0 h 6866467"/>
              <a:gd name="connsiteX4" fmla="*/ 0 w 1270244"/>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p>
        </p:txBody>
      </p:sp>
      <p:sp>
        <p:nvSpPr>
          <p:cNvPr id="15" name="Freeform 14"/>
          <p:cNvSpPr/>
          <p:nvPr/>
        </p:nvSpPr>
        <p:spPr>
          <a:xfrm>
            <a:off x="7780777" y="3589869"/>
            <a:ext cx="1365605" cy="3268133"/>
          </a:xfrm>
          <a:custGeom>
            <a:avLst/>
            <a:gdLst>
              <a:gd name="connsiteX0" fmla="*/ 0 w 1820333"/>
              <a:gd name="connsiteY0" fmla="*/ 3268133 h 3268133"/>
              <a:gd name="connsiteX1" fmla="*/ 1811866 w 1820333"/>
              <a:gd name="connsiteY1" fmla="*/ 0 h 3268133"/>
              <a:gd name="connsiteX2" fmla="*/ 1820333 w 1820333"/>
              <a:gd name="connsiteY2" fmla="*/ 3259666 h 3268133"/>
              <a:gd name="connsiteX3" fmla="*/ 0 w 1820333"/>
              <a:gd name="connsiteY3" fmla="*/ 3268133 h 3268133"/>
            </a:gdLst>
            <a:ahLst/>
            <a:cxnLst>
              <a:cxn ang="0">
                <a:pos x="connsiteX0" y="connsiteY0"/>
              </a:cxn>
              <a:cxn ang="0">
                <a:pos x="connsiteX1" y="connsiteY1"/>
              </a:cxn>
              <a:cxn ang="0">
                <a:pos x="connsiteX2" y="connsiteY2"/>
              </a:cxn>
              <a:cxn ang="0">
                <a:pos x="connsiteX3" y="connsiteY3"/>
              </a:cxn>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16" name="Freeform 15"/>
          <p:cNvSpPr/>
          <p:nvPr/>
        </p:nvSpPr>
        <p:spPr>
          <a:xfrm>
            <a:off x="-6351" y="4013202"/>
            <a:ext cx="342989" cy="2853267"/>
          </a:xfrm>
          <a:custGeom>
            <a:avLst/>
            <a:gdLst>
              <a:gd name="connsiteX0" fmla="*/ 0 w 457200"/>
              <a:gd name="connsiteY0" fmla="*/ 0 h 2853267"/>
              <a:gd name="connsiteX1" fmla="*/ 457200 w 457200"/>
              <a:gd name="connsiteY1" fmla="*/ 2853267 h 2853267"/>
              <a:gd name="connsiteX2" fmla="*/ 0 w 457200"/>
              <a:gd name="connsiteY2" fmla="*/ 2844800 h 2853267"/>
              <a:gd name="connsiteX3" fmla="*/ 0 w 457200"/>
              <a:gd name="connsiteY3" fmla="*/ 0 h 2853267"/>
            </a:gdLst>
            <a:ahLst/>
            <a:cxnLst>
              <a:cxn ang="0">
                <a:pos x="connsiteX0" y="connsiteY0"/>
              </a:cxn>
              <a:cxn ang="0">
                <a:pos x="connsiteX1" y="connsiteY1"/>
              </a:cxn>
              <a:cxn ang="0">
                <a:pos x="connsiteX2" y="connsiteY2"/>
              </a:cxn>
              <a:cxn ang="0">
                <a:pos x="connsiteX3" y="connsiteY3"/>
              </a:cxn>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lvl="0" algn="ctr"/>
            <a:endParaRPr lang="en-US" sz="1800"/>
          </a:p>
        </p:txBody>
      </p:sp>
      <p:sp>
        <p:nvSpPr>
          <p:cNvPr id="2" name="Title Placeholder 1"/>
          <p:cNvSpPr>
            <a:spLocks noGrp="1"/>
          </p:cNvSpPr>
          <p:nvPr>
            <p:ph type="title"/>
          </p:nvPr>
        </p:nvSpPr>
        <p:spPr>
          <a:xfrm>
            <a:off x="508134" y="609600"/>
            <a:ext cx="6449180" cy="132080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508134" y="2160590"/>
            <a:ext cx="6449180" cy="388077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5405258" y="6041364"/>
            <a:ext cx="684133"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D82F19E8-BC89-4B42-AF89-AEE657CC4567}" type="datetimeFigureOut">
              <a:rPr lang="es-ES" smtClean="0"/>
              <a:t>07/04/2016</a:t>
            </a:fld>
            <a:endParaRPr lang="es-ES"/>
          </a:p>
        </p:txBody>
      </p:sp>
      <p:sp>
        <p:nvSpPr>
          <p:cNvPr id="5" name="Footer Placeholder 4"/>
          <p:cNvSpPr>
            <a:spLocks noGrp="1"/>
          </p:cNvSpPr>
          <p:nvPr>
            <p:ph type="ftr" sz="quarter" idx="3"/>
          </p:nvPr>
        </p:nvSpPr>
        <p:spPr>
          <a:xfrm>
            <a:off x="508133" y="6041364"/>
            <a:ext cx="472443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s-ES"/>
          </a:p>
        </p:txBody>
      </p:sp>
      <p:sp>
        <p:nvSpPr>
          <p:cNvPr id="6" name="Slide Number Placeholder 5"/>
          <p:cNvSpPr>
            <a:spLocks noGrp="1"/>
          </p:cNvSpPr>
          <p:nvPr>
            <p:ph type="sldNum" sz="quarter" idx="4"/>
          </p:nvPr>
        </p:nvSpPr>
        <p:spPr>
          <a:xfrm>
            <a:off x="6444676" y="6041364"/>
            <a:ext cx="512638" cy="365125"/>
          </a:xfrm>
          <a:prstGeom prst="rect">
            <a:avLst/>
          </a:prstGeom>
        </p:spPr>
        <p:txBody>
          <a:bodyPr vert="horz" lIns="91440" tIns="45720" rIns="91440" bIns="45720" rtlCol="0" anchor="ctr"/>
          <a:lstStyle>
            <a:lvl1pPr algn="r">
              <a:defRPr sz="900">
                <a:solidFill>
                  <a:schemeClr val="accent1"/>
                </a:solidFill>
              </a:defRPr>
            </a:lvl1pPr>
          </a:lstStyle>
          <a:p>
            <a:fld id="{AA4E2407-EA30-4284-809B-D50D34AB3D67}" type="slidenum">
              <a:rPr lang="es-ES" smtClean="0"/>
              <a:t>‹Nº›</a:t>
            </a:fld>
            <a:endParaRPr lang="es-ES"/>
          </a:p>
        </p:txBody>
      </p:sp>
    </p:spTree>
    <p:extLst>
      <p:ext uri="{BB962C8B-B14F-4D97-AF65-F5344CB8AC3E}">
        <p14:creationId xmlns:p14="http://schemas.microsoft.com/office/powerpoint/2010/main" val="16541979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Lst>
  <p:transition spd="med">
    <p:fade/>
  </p:transition>
  <p:timing>
    <p:tnLst>
      <p:par>
        <p:cTn id="1" dur="indefinite" restart="never" nodeType="tmRoot"/>
      </p:par>
    </p:tnLst>
  </p:timing>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jpeg"/></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ES" sz="2800" dirty="0" smtClean="0">
                <a:latin typeface="+mn-lt"/>
              </a:rPr>
              <a:t>Diseño e implementación de un mecanismo de descubrimiento de pantallas basado en el protocolo estándar de UPnP para </a:t>
            </a:r>
            <a:r>
              <a:rPr lang="es-ES" sz="2800" dirty="0" err="1" smtClean="0">
                <a:latin typeface="+mn-lt"/>
              </a:rPr>
              <a:t>AndroidTV</a:t>
            </a:r>
            <a:endParaRPr lang="es-ES" sz="2800" dirty="0">
              <a:latin typeface="+mn-lt"/>
            </a:endParaRPr>
          </a:p>
        </p:txBody>
      </p:sp>
      <p:pic>
        <p:nvPicPr>
          <p:cNvPr id="4" name="Shape 155"/>
          <p:cNvPicPr preferRelativeResize="0"/>
          <p:nvPr/>
        </p:nvPicPr>
        <p:blipFill>
          <a:blip r:embed="rId2">
            <a:alphaModFix/>
          </a:blip>
          <a:stretch>
            <a:fillRect/>
          </a:stretch>
        </p:blipFill>
        <p:spPr>
          <a:xfrm>
            <a:off x="3644910" y="356420"/>
            <a:ext cx="1084811" cy="1513024"/>
          </a:xfrm>
          <a:prstGeom prst="rect">
            <a:avLst/>
          </a:prstGeom>
          <a:noFill/>
          <a:ln>
            <a:noFill/>
          </a:ln>
        </p:spPr>
      </p:pic>
      <p:pic>
        <p:nvPicPr>
          <p:cNvPr id="5" name="Shape 156"/>
          <p:cNvPicPr preferRelativeResize="0"/>
          <p:nvPr/>
        </p:nvPicPr>
        <p:blipFill>
          <a:blip r:embed="rId3">
            <a:alphaModFix/>
          </a:blip>
          <a:stretch>
            <a:fillRect/>
          </a:stretch>
        </p:blipFill>
        <p:spPr>
          <a:xfrm>
            <a:off x="5621425" y="357560"/>
            <a:ext cx="1319049" cy="1513025"/>
          </a:xfrm>
          <a:prstGeom prst="rect">
            <a:avLst/>
          </a:prstGeom>
          <a:noFill/>
          <a:ln>
            <a:noFill/>
          </a:ln>
        </p:spPr>
      </p:pic>
      <p:pic>
        <p:nvPicPr>
          <p:cNvPr id="6" name="Picture 2" descr="H:\Users\angelica\descargas superfamily\logo.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8458" y="492369"/>
            <a:ext cx="2297430" cy="153162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Logo Nodo Cordoba NUEVO copia"/>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88472" y="5781675"/>
            <a:ext cx="1844675" cy="107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t="6673" r="4873" b="5843"/>
          <a:stretch/>
        </p:blipFill>
        <p:spPr bwMode="auto">
          <a:xfrm>
            <a:off x="3837467" y="5982263"/>
            <a:ext cx="2739285" cy="875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Shape 154"/>
          <p:cNvSpPr txBox="1">
            <a:spLocks noGrp="1"/>
          </p:cNvSpPr>
          <p:nvPr>
            <p:ph type="subTitle" idx="1"/>
          </p:nvPr>
        </p:nvSpPr>
        <p:spPr>
          <a:xfrm>
            <a:off x="1113755" y="4509120"/>
            <a:ext cx="5826719" cy="1096899"/>
          </a:xfrm>
          <a:prstGeom prst="rect">
            <a:avLst/>
          </a:prstGeom>
          <a:noFill/>
          <a:ln>
            <a:noFill/>
          </a:ln>
        </p:spPr>
        <p:txBody>
          <a:bodyPr lIns="91425" tIns="45700" rIns="91425" bIns="45700" anchor="t" anchorCtr="0">
            <a:noAutofit/>
          </a:bodyPr>
          <a:lstStyle/>
          <a:p>
            <a:pPr marL="0" marR="0" lvl="0" indent="0" algn="ctr" rtl="0">
              <a:spcBef>
                <a:spcPts val="0"/>
              </a:spcBef>
              <a:spcAft>
                <a:spcPts val="0"/>
              </a:spcAft>
              <a:buClr>
                <a:schemeClr val="accent1"/>
              </a:buClr>
              <a:buSzPct val="25000"/>
              <a:buFont typeface="Noto Symbol"/>
              <a:buNone/>
            </a:pPr>
            <a:r>
              <a:rPr lang="es-CO" sz="1800" b="0" i="0" u="none" strike="noStrike" cap="none" baseline="0" dirty="0">
                <a:solidFill>
                  <a:srgbClr val="7F7F7F"/>
                </a:solidFill>
                <a:latin typeface="Trebuchet MS"/>
                <a:ea typeface="Trebuchet MS"/>
                <a:cs typeface="Trebuchet MS"/>
                <a:sym typeface="Trebuchet MS"/>
              </a:rPr>
              <a:t>Universidad de Córdoba </a:t>
            </a:r>
          </a:p>
          <a:p>
            <a:pPr marL="0" marR="0" lvl="0" indent="0" algn="ctr" rtl="0">
              <a:spcBef>
                <a:spcPts val="0"/>
              </a:spcBef>
              <a:spcAft>
                <a:spcPts val="0"/>
              </a:spcAft>
              <a:buClr>
                <a:schemeClr val="accent1"/>
              </a:buClr>
              <a:buSzPct val="25000"/>
              <a:buFont typeface="Noto Symbol"/>
              <a:buNone/>
            </a:pPr>
            <a:r>
              <a:rPr lang="es-CO" sz="1800" dirty="0">
                <a:solidFill>
                  <a:srgbClr val="7F7F7F"/>
                </a:solidFill>
                <a:latin typeface="Trebuchet MS"/>
                <a:ea typeface="Trebuchet MS"/>
                <a:cs typeface="Trebuchet MS"/>
                <a:sym typeface="Trebuchet MS"/>
              </a:rPr>
              <a:t>Facultad de Ingenierías</a:t>
            </a:r>
          </a:p>
          <a:p>
            <a:pPr marL="0" marR="0" lvl="0" indent="0" algn="ctr" rtl="0">
              <a:spcBef>
                <a:spcPts val="0"/>
              </a:spcBef>
              <a:spcAft>
                <a:spcPts val="0"/>
              </a:spcAft>
              <a:buClr>
                <a:schemeClr val="accent1"/>
              </a:buClr>
              <a:buSzPct val="25000"/>
              <a:buFont typeface="Noto Symbol"/>
              <a:buNone/>
            </a:pPr>
            <a:r>
              <a:rPr lang="es-CO" sz="1800" dirty="0">
                <a:solidFill>
                  <a:srgbClr val="7F7F7F"/>
                </a:solidFill>
                <a:latin typeface="Trebuchet MS"/>
                <a:ea typeface="Trebuchet MS"/>
                <a:cs typeface="Trebuchet MS"/>
                <a:sym typeface="Trebuchet MS"/>
              </a:rPr>
              <a:t>Ingeniería de Sistemas</a:t>
            </a:r>
          </a:p>
          <a:p>
            <a:pPr marL="0" marR="0" lvl="0" indent="0" algn="ctr" rtl="0">
              <a:spcBef>
                <a:spcPts val="0"/>
              </a:spcBef>
              <a:spcAft>
                <a:spcPts val="0"/>
              </a:spcAft>
              <a:buClr>
                <a:schemeClr val="accent1"/>
              </a:buClr>
              <a:buFont typeface="Noto Symbol"/>
              <a:buNone/>
            </a:pPr>
            <a:endParaRPr sz="1800" dirty="0">
              <a:solidFill>
                <a:srgbClr val="7F7F7F"/>
              </a:solidFill>
              <a:latin typeface="Trebuchet MS"/>
              <a:ea typeface="Trebuchet MS"/>
              <a:cs typeface="Trebuchet MS"/>
              <a:sym typeface="Trebuchet MS"/>
            </a:endParaRPr>
          </a:p>
        </p:txBody>
      </p:sp>
    </p:spTree>
    <p:extLst>
      <p:ext uri="{BB962C8B-B14F-4D97-AF65-F5344CB8AC3E}">
        <p14:creationId xmlns:p14="http://schemas.microsoft.com/office/powerpoint/2010/main" val="18169795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O" dirty="0">
                <a:solidFill>
                  <a:schemeClr val="accent2"/>
                </a:solidFill>
                <a:ea typeface="Trebuchet MS"/>
                <a:cs typeface="Trebuchet MS"/>
                <a:sym typeface="Trebuchet MS"/>
              </a:rPr>
              <a:t>Antecedentes</a:t>
            </a:r>
            <a:endParaRPr lang="es-ES" dirty="0"/>
          </a:p>
        </p:txBody>
      </p:sp>
      <p:sp>
        <p:nvSpPr>
          <p:cNvPr id="3" name="2 Marcador de contenido"/>
          <p:cNvSpPr>
            <a:spLocks noGrp="1"/>
          </p:cNvSpPr>
          <p:nvPr>
            <p:ph idx="1"/>
          </p:nvPr>
        </p:nvSpPr>
        <p:spPr>
          <a:xfrm>
            <a:off x="508134" y="1412776"/>
            <a:ext cx="6872178" cy="4628587"/>
          </a:xfrm>
        </p:spPr>
        <p:txBody>
          <a:bodyPr>
            <a:normAutofit/>
          </a:bodyPr>
          <a:lstStyle/>
          <a:p>
            <a:pPr algn="just"/>
            <a:r>
              <a:rPr lang="es-ES" sz="2000" b="1" dirty="0" smtClean="0"/>
              <a:t>Protocolos de descubrimiento de servicio: </a:t>
            </a:r>
            <a:r>
              <a:rPr lang="es-ES" sz="2000" dirty="0" smtClean="0"/>
              <a:t>En este proyectos se caracterizan algunas tecnologías para el descubrimiento de dispositivos y servicios.</a:t>
            </a:r>
          </a:p>
          <a:p>
            <a:pPr lvl="0" algn="just"/>
            <a:r>
              <a:rPr lang="es-ES" sz="2000" b="1" dirty="0" smtClean="0"/>
              <a:t>Desarrollo de aplicaciones en tv inteligentes (Smart  tv) basado en tecnologías Web: </a:t>
            </a:r>
            <a:r>
              <a:rPr lang="es-ES" sz="2000" dirty="0" smtClean="0"/>
              <a:t>En este trabajo se muestran los diferentes Smart TV que hay en el mercado, sus ventajas y desventajas, el uso de HTML, CSS, JavaScript, </a:t>
            </a:r>
            <a:r>
              <a:rPr lang="es-ES" sz="2000" dirty="0" err="1" smtClean="0"/>
              <a:t>NACl</a:t>
            </a:r>
            <a:endParaRPr lang="es-ES" sz="2000" dirty="0" smtClean="0"/>
          </a:p>
          <a:p>
            <a:pPr lvl="0" algn="just"/>
            <a:r>
              <a:rPr lang="es-ES" sz="2000" b="1" dirty="0" smtClean="0"/>
              <a:t>Control e integración del robot de servicios ROVIO bajo el estándar UPnP: </a:t>
            </a:r>
            <a:r>
              <a:rPr lang="es-ES" sz="2000" dirty="0" smtClean="0"/>
              <a:t>El proyecto muestra el control del robot ROVIO a través un dispositivo físico conectado  a través de UPnP</a:t>
            </a:r>
          </a:p>
          <a:p>
            <a:pPr marL="0" lvl="0" indent="0" algn="just">
              <a:buNone/>
            </a:pPr>
            <a:endParaRPr lang="es-ES" sz="2000" dirty="0" smtClean="0"/>
          </a:p>
          <a:p>
            <a:pPr algn="just"/>
            <a:endParaRPr lang="es-ES" sz="2000" dirty="0"/>
          </a:p>
        </p:txBody>
      </p:sp>
    </p:spTree>
    <p:extLst>
      <p:ext uri="{BB962C8B-B14F-4D97-AF65-F5344CB8AC3E}">
        <p14:creationId xmlns:p14="http://schemas.microsoft.com/office/powerpoint/2010/main" val="379154820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47"/>
        <p:cNvGrpSpPr/>
        <p:nvPr/>
      </p:nvGrpSpPr>
      <p:grpSpPr>
        <a:xfrm>
          <a:off x="0" y="0"/>
          <a:ext cx="0" cy="0"/>
          <a:chOff x="0" y="0"/>
          <a:chExt cx="0" cy="0"/>
        </a:xfrm>
      </p:grpSpPr>
      <p:sp>
        <p:nvSpPr>
          <p:cNvPr id="248" name="Shape 248"/>
          <p:cNvSpPr txBox="1">
            <a:spLocks noGrp="1"/>
          </p:cNvSpPr>
          <p:nvPr>
            <p:ph type="body" idx="1"/>
          </p:nvPr>
        </p:nvSpPr>
        <p:spPr>
          <a:xfrm>
            <a:off x="684158" y="1507491"/>
            <a:ext cx="3048524" cy="4673029"/>
          </a:xfrm>
          <a:prstGeom prst="rect">
            <a:avLst/>
          </a:prstGeom>
        </p:spPr>
        <p:txBody>
          <a:bodyPr lIns="91425" tIns="91425" rIns="91425" bIns="91425" anchor="t" anchorCtr="0">
            <a:noAutofit/>
          </a:bodyPr>
          <a:lstStyle/>
          <a:p>
            <a:pPr marL="0" indent="0" algn="just" rtl="0">
              <a:spcBef>
                <a:spcPts val="0"/>
              </a:spcBef>
              <a:buNone/>
            </a:pPr>
            <a:endParaRPr lang="es-CO" sz="2000" dirty="0">
              <a:solidFill>
                <a:schemeClr val="tx1"/>
              </a:solidFill>
            </a:endParaRPr>
          </a:p>
          <a:p>
            <a:pPr marL="285750" indent="-285750" algn="just">
              <a:spcBef>
                <a:spcPts val="0"/>
              </a:spcBef>
              <a:buFont typeface="Wingdings" pitchFamily="2" charset="2"/>
              <a:buChar char="Ø"/>
            </a:pPr>
            <a:r>
              <a:rPr lang="es-CO" sz="2000" dirty="0" smtClean="0">
                <a:solidFill>
                  <a:schemeClr val="tx1"/>
                </a:solidFill>
              </a:rPr>
              <a:t>Internet de las cosas</a:t>
            </a:r>
          </a:p>
          <a:p>
            <a:pPr marL="0" indent="0" algn="just">
              <a:spcBef>
                <a:spcPts val="0"/>
              </a:spcBef>
              <a:buNone/>
            </a:pPr>
            <a:endParaRPr lang="es-CO" sz="2000" dirty="0" smtClean="0">
              <a:solidFill>
                <a:schemeClr val="tx1"/>
              </a:solidFill>
            </a:endParaRPr>
          </a:p>
          <a:p>
            <a:pPr marL="285750" indent="-285750" algn="just">
              <a:spcBef>
                <a:spcPts val="0"/>
              </a:spcBef>
              <a:buFont typeface="Wingdings" pitchFamily="2" charset="2"/>
              <a:buChar char="Ø"/>
            </a:pPr>
            <a:r>
              <a:rPr lang="es-CO" sz="2000" dirty="0" smtClean="0">
                <a:solidFill>
                  <a:schemeClr val="tx1"/>
                </a:solidFill>
              </a:rPr>
              <a:t>Red Informática</a:t>
            </a:r>
          </a:p>
          <a:p>
            <a:pPr marL="285750" indent="-285750" algn="just">
              <a:spcBef>
                <a:spcPts val="0"/>
              </a:spcBef>
              <a:buFont typeface="Wingdings" pitchFamily="2" charset="2"/>
              <a:buChar char="Ø"/>
            </a:pPr>
            <a:endParaRPr lang="es-CO" sz="2000" dirty="0" smtClean="0">
              <a:solidFill>
                <a:schemeClr val="tx1"/>
              </a:solidFill>
            </a:endParaRPr>
          </a:p>
          <a:p>
            <a:pPr marL="285750" indent="-285750" algn="just">
              <a:spcBef>
                <a:spcPts val="0"/>
              </a:spcBef>
              <a:buFont typeface="Wingdings" pitchFamily="2" charset="2"/>
              <a:buChar char="Ø"/>
            </a:pPr>
            <a:r>
              <a:rPr lang="es-CO" sz="2000" dirty="0" smtClean="0">
                <a:solidFill>
                  <a:schemeClr val="tx1"/>
                </a:solidFill>
              </a:rPr>
              <a:t>Protocolo Modbus</a:t>
            </a:r>
          </a:p>
          <a:p>
            <a:pPr marL="0" indent="0" algn="just">
              <a:spcBef>
                <a:spcPts val="0"/>
              </a:spcBef>
              <a:buNone/>
            </a:pPr>
            <a:endParaRPr lang="es-CO" sz="2000" dirty="0" smtClean="0">
              <a:solidFill>
                <a:schemeClr val="tx1"/>
              </a:solidFill>
            </a:endParaRPr>
          </a:p>
          <a:p>
            <a:pPr marL="285750" indent="-285750" algn="just">
              <a:spcBef>
                <a:spcPts val="0"/>
              </a:spcBef>
              <a:buFont typeface="Wingdings" pitchFamily="2" charset="2"/>
              <a:buChar char="Ø"/>
            </a:pPr>
            <a:r>
              <a:rPr lang="es-CO" sz="2000" dirty="0" smtClean="0">
                <a:solidFill>
                  <a:schemeClr val="tx1"/>
                </a:solidFill>
              </a:rPr>
              <a:t>Protocolo </a:t>
            </a:r>
            <a:r>
              <a:rPr lang="es-CO" sz="2000" dirty="0" err="1" smtClean="0">
                <a:solidFill>
                  <a:schemeClr val="tx1"/>
                </a:solidFill>
              </a:rPr>
              <a:t>UPnP</a:t>
            </a:r>
            <a:endParaRPr lang="es-CO" sz="2000" dirty="0" smtClean="0">
              <a:solidFill>
                <a:schemeClr val="tx1"/>
              </a:solidFill>
            </a:endParaRPr>
          </a:p>
          <a:p>
            <a:pPr marL="0" indent="0" algn="just">
              <a:spcBef>
                <a:spcPts val="0"/>
              </a:spcBef>
              <a:buNone/>
            </a:pPr>
            <a:endParaRPr lang="es-CO" sz="2000" dirty="0" smtClean="0">
              <a:solidFill>
                <a:schemeClr val="tx1"/>
              </a:solidFill>
            </a:endParaRPr>
          </a:p>
          <a:p>
            <a:pPr marL="285750" indent="-285750" algn="just">
              <a:spcBef>
                <a:spcPts val="0"/>
              </a:spcBef>
              <a:buFont typeface="Wingdings" pitchFamily="2" charset="2"/>
              <a:buChar char="Ø"/>
            </a:pPr>
            <a:r>
              <a:rPr lang="es-CO" sz="2000" dirty="0" smtClean="0">
                <a:solidFill>
                  <a:schemeClr val="tx1"/>
                </a:solidFill>
              </a:rPr>
              <a:t>SSDP</a:t>
            </a:r>
          </a:p>
          <a:p>
            <a:pPr marL="285750" indent="-285750" algn="just">
              <a:spcBef>
                <a:spcPts val="0"/>
              </a:spcBef>
              <a:buFont typeface="Wingdings" pitchFamily="2" charset="2"/>
              <a:buChar char="Ø"/>
            </a:pPr>
            <a:endParaRPr lang="es-CO" sz="2000" dirty="0" smtClean="0">
              <a:solidFill>
                <a:schemeClr val="tx1"/>
              </a:solidFill>
            </a:endParaRPr>
          </a:p>
          <a:p>
            <a:pPr marL="0" indent="0" algn="just" rtl="0">
              <a:spcBef>
                <a:spcPts val="0"/>
              </a:spcBef>
              <a:buNone/>
            </a:pPr>
            <a:endParaRPr lang="es-CO" sz="1700" dirty="0" smtClean="0"/>
          </a:p>
          <a:p>
            <a:pPr marL="0" indent="0" algn="just" rtl="0">
              <a:spcBef>
                <a:spcPts val="0"/>
              </a:spcBef>
              <a:buNone/>
            </a:pPr>
            <a:endParaRPr lang="es-CO" sz="1700" dirty="0"/>
          </a:p>
        </p:txBody>
      </p:sp>
      <p:sp>
        <p:nvSpPr>
          <p:cNvPr id="249" name="Shape 249"/>
          <p:cNvSpPr txBox="1">
            <a:spLocks noGrp="1"/>
          </p:cNvSpPr>
          <p:nvPr>
            <p:ph type="title"/>
          </p:nvPr>
        </p:nvSpPr>
        <p:spPr>
          <a:xfrm>
            <a:off x="508133" y="395750"/>
            <a:ext cx="6449099" cy="1320899"/>
          </a:xfrm>
          <a:prstGeom prst="rect">
            <a:avLst/>
          </a:prstGeom>
        </p:spPr>
        <p:txBody>
          <a:bodyPr lIns="91425" tIns="91425" rIns="91425" bIns="91425" anchor="t" anchorCtr="0">
            <a:noAutofit/>
          </a:bodyPr>
          <a:lstStyle/>
          <a:p>
            <a:pPr algn="ctr">
              <a:spcBef>
                <a:spcPts val="0"/>
              </a:spcBef>
              <a:buNone/>
            </a:pPr>
            <a:r>
              <a:rPr lang="es-CO" sz="3600" dirty="0" smtClean="0">
                <a:solidFill>
                  <a:schemeClr val="accent2"/>
                </a:solidFill>
                <a:latin typeface="Trebuchet MS"/>
                <a:ea typeface="Trebuchet MS"/>
                <a:cs typeface="Trebuchet MS"/>
                <a:sym typeface="Trebuchet MS"/>
              </a:rPr>
              <a:t>Marco Teórico</a:t>
            </a:r>
            <a:endParaRPr lang="es-CO" sz="3600" dirty="0">
              <a:solidFill>
                <a:schemeClr val="accent2"/>
              </a:solidFill>
              <a:latin typeface="Trebuchet MS"/>
              <a:ea typeface="Trebuchet MS"/>
              <a:cs typeface="Trebuchet MS"/>
              <a:sym typeface="Trebuchet MS"/>
            </a:endParaRPr>
          </a:p>
        </p:txBody>
      </p:sp>
    </p:spTree>
    <p:extLst>
      <p:ext uri="{BB962C8B-B14F-4D97-AF65-F5344CB8AC3E}">
        <p14:creationId xmlns:p14="http://schemas.microsoft.com/office/powerpoint/2010/main" val="261361665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53"/>
        <p:cNvGrpSpPr/>
        <p:nvPr/>
      </p:nvGrpSpPr>
      <p:grpSpPr>
        <a:xfrm>
          <a:off x="0" y="0"/>
          <a:ext cx="0" cy="0"/>
          <a:chOff x="0" y="0"/>
          <a:chExt cx="0" cy="0"/>
        </a:xfrm>
      </p:grpSpPr>
      <p:sp>
        <p:nvSpPr>
          <p:cNvPr id="254" name="Shape 254"/>
          <p:cNvSpPr txBox="1">
            <a:spLocks noGrp="1"/>
          </p:cNvSpPr>
          <p:nvPr>
            <p:ph type="body" idx="1"/>
          </p:nvPr>
        </p:nvSpPr>
        <p:spPr>
          <a:xfrm>
            <a:off x="180450" y="2160600"/>
            <a:ext cx="3707999" cy="3880799"/>
          </a:xfrm>
          <a:prstGeom prst="rect">
            <a:avLst/>
          </a:prstGeom>
        </p:spPr>
        <p:txBody>
          <a:bodyPr lIns="91425" tIns="91425" rIns="91425" bIns="91425" anchor="t" anchorCtr="0">
            <a:noAutofit/>
          </a:bodyPr>
          <a:lstStyle/>
          <a:p>
            <a:pPr marL="91441" indent="0">
              <a:buNone/>
            </a:pPr>
            <a:r>
              <a:rPr lang="es-ES" sz="1800" b="1" dirty="0"/>
              <a:t>Tipo de investigación</a:t>
            </a:r>
            <a:endParaRPr lang="es-ES" sz="1800" dirty="0"/>
          </a:p>
          <a:p>
            <a:pPr marL="91441" indent="0" algn="just">
              <a:buNone/>
            </a:pPr>
            <a:r>
              <a:rPr lang="es-ES" sz="1800" dirty="0"/>
              <a:t>Para el desarrollo de este proyecto, se ha decidido realizar una  investigación de tipo descriptiva, ya que se observara, evaluará cada uno de los comportamientos de los dispositivos, relacionados con las tecnologías a utilizar.</a:t>
            </a:r>
            <a:endParaRPr lang="es-CO" sz="1800" dirty="0"/>
          </a:p>
        </p:txBody>
      </p:sp>
      <p:pic>
        <p:nvPicPr>
          <p:cNvPr id="255" name="Shape 255"/>
          <p:cNvPicPr preferRelativeResize="0"/>
          <p:nvPr/>
        </p:nvPicPr>
        <p:blipFill>
          <a:blip r:embed="rId3">
            <a:alphaModFix/>
          </a:blip>
          <a:stretch>
            <a:fillRect/>
          </a:stretch>
        </p:blipFill>
        <p:spPr>
          <a:xfrm>
            <a:off x="4243900" y="951300"/>
            <a:ext cx="2465974" cy="2465974"/>
          </a:xfrm>
          <a:prstGeom prst="rect">
            <a:avLst/>
          </a:prstGeom>
          <a:noFill/>
          <a:ln>
            <a:noFill/>
          </a:ln>
        </p:spPr>
      </p:pic>
      <p:pic>
        <p:nvPicPr>
          <p:cNvPr id="256" name="Shape 256"/>
          <p:cNvPicPr preferRelativeResize="0"/>
          <p:nvPr/>
        </p:nvPicPr>
        <p:blipFill>
          <a:blip r:embed="rId4">
            <a:alphaModFix/>
          </a:blip>
          <a:stretch>
            <a:fillRect/>
          </a:stretch>
        </p:blipFill>
        <p:spPr>
          <a:xfrm>
            <a:off x="3756987" y="4583650"/>
            <a:ext cx="3456574" cy="2014724"/>
          </a:xfrm>
          <a:prstGeom prst="rect">
            <a:avLst/>
          </a:prstGeom>
          <a:noFill/>
          <a:ln>
            <a:noFill/>
          </a:ln>
        </p:spPr>
      </p:pic>
      <p:sp>
        <p:nvSpPr>
          <p:cNvPr id="257" name="Shape 257"/>
          <p:cNvSpPr txBox="1">
            <a:spLocks noGrp="1"/>
          </p:cNvSpPr>
          <p:nvPr>
            <p:ph type="title"/>
          </p:nvPr>
        </p:nvSpPr>
        <p:spPr>
          <a:xfrm>
            <a:off x="508133" y="609600"/>
            <a:ext cx="6449099" cy="1320899"/>
          </a:xfrm>
          <a:prstGeom prst="rect">
            <a:avLst/>
          </a:prstGeom>
        </p:spPr>
        <p:txBody>
          <a:bodyPr lIns="91425" tIns="91425" rIns="91425" bIns="91425" anchor="t" anchorCtr="0">
            <a:noAutofit/>
          </a:bodyPr>
          <a:lstStyle/>
          <a:p>
            <a:pPr lvl="0" rtl="0">
              <a:spcBef>
                <a:spcPts val="0"/>
              </a:spcBef>
              <a:buNone/>
            </a:pPr>
            <a:r>
              <a:rPr lang="es-CO" sz="3600" dirty="0">
                <a:solidFill>
                  <a:schemeClr val="accent2"/>
                </a:solidFill>
                <a:latin typeface="Trebuchet MS"/>
                <a:ea typeface="Trebuchet MS"/>
                <a:cs typeface="Trebuchet MS"/>
                <a:sym typeface="Trebuchet MS"/>
              </a:rPr>
              <a:t>Metodología</a:t>
            </a:r>
          </a:p>
        </p:txBody>
      </p:sp>
      <p:sp>
        <p:nvSpPr>
          <p:cNvPr id="258" name="Shape 258"/>
          <p:cNvSpPr/>
          <p:nvPr/>
        </p:nvSpPr>
        <p:spPr>
          <a:xfrm>
            <a:off x="4756075" y="3592975"/>
            <a:ext cx="1382999" cy="884099"/>
          </a:xfrm>
          <a:prstGeom prst="upArrow">
            <a:avLst>
              <a:gd name="adj1" fmla="val 50000"/>
              <a:gd name="adj2" fmla="val 50000"/>
            </a:avLst>
          </a:prstGeom>
          <a:solidFill>
            <a:srgbClr val="6AA84F"/>
          </a:solidFill>
          <a:ln w="19050" cap="flat">
            <a:solidFill>
              <a:schemeClr val="dk2"/>
            </a:solidFill>
            <a:prstDash val="solid"/>
            <a:round/>
            <a:headEnd type="none" w="med" len="med"/>
            <a:tailEnd type="none" w="med" len="med"/>
          </a:ln>
        </p:spPr>
        <p:txBody>
          <a:bodyPr lIns="91425" tIns="91425" rIns="91425" bIns="91425" anchor="ctr" anchorCtr="0">
            <a:noAutofit/>
          </a:bodyPr>
          <a:lstStyle/>
          <a:p>
            <a:pPr lvl="0" rtl="0">
              <a:spcBef>
                <a:spcPts val="0"/>
              </a:spcBef>
              <a:buNone/>
            </a:pPr>
            <a:endParaRPr/>
          </a:p>
        </p:txBody>
      </p:sp>
    </p:spTree>
    <p:extLst>
      <p:ext uri="{BB962C8B-B14F-4D97-AF65-F5344CB8AC3E}">
        <p14:creationId xmlns:p14="http://schemas.microsoft.com/office/powerpoint/2010/main" val="201546420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sz="3600" dirty="0" smtClean="0">
                <a:solidFill>
                  <a:srgbClr val="92D050"/>
                </a:solidFill>
              </a:rPr>
              <a:t>Etapas o Fases</a:t>
            </a:r>
            <a:endParaRPr lang="es-ES" sz="3600" dirty="0">
              <a:solidFill>
                <a:srgbClr val="92D050"/>
              </a:solidFill>
            </a:endParaRPr>
          </a:p>
        </p:txBody>
      </p:sp>
      <p:sp>
        <p:nvSpPr>
          <p:cNvPr id="3" name="2 Marcador de texto"/>
          <p:cNvSpPr>
            <a:spLocks noGrp="1"/>
          </p:cNvSpPr>
          <p:nvPr>
            <p:ph type="body" idx="1"/>
          </p:nvPr>
        </p:nvSpPr>
        <p:spPr>
          <a:xfrm>
            <a:off x="508133" y="1628776"/>
            <a:ext cx="6449179" cy="4412588"/>
          </a:xfrm>
        </p:spPr>
        <p:txBody>
          <a:bodyPr/>
          <a:lstStyle/>
          <a:p>
            <a:pPr>
              <a:lnSpc>
                <a:spcPct val="150000"/>
              </a:lnSpc>
              <a:buFont typeface="Wingdings" pitchFamily="2" charset="2"/>
              <a:buChar char="Ø"/>
            </a:pPr>
            <a:r>
              <a:rPr lang="es-ES" sz="2000" dirty="0" smtClean="0"/>
              <a:t>Revisión de literatura.</a:t>
            </a:r>
          </a:p>
          <a:p>
            <a:pPr>
              <a:lnSpc>
                <a:spcPct val="150000"/>
              </a:lnSpc>
              <a:buFont typeface="Wingdings" pitchFamily="2" charset="2"/>
              <a:buChar char="Ø"/>
            </a:pPr>
            <a:endParaRPr lang="es-ES" sz="2000" dirty="0" smtClean="0"/>
          </a:p>
          <a:p>
            <a:pPr>
              <a:lnSpc>
                <a:spcPct val="150000"/>
              </a:lnSpc>
              <a:buFont typeface="Wingdings" pitchFamily="2" charset="2"/>
              <a:buChar char="Ø"/>
            </a:pPr>
            <a:r>
              <a:rPr lang="es-ES" sz="2000" dirty="0" smtClean="0"/>
              <a:t>Diseño de la aplicación.</a:t>
            </a:r>
          </a:p>
          <a:p>
            <a:pPr>
              <a:lnSpc>
                <a:spcPct val="150000"/>
              </a:lnSpc>
              <a:buFont typeface="Wingdings" pitchFamily="2" charset="2"/>
              <a:buChar char="Ø"/>
            </a:pPr>
            <a:endParaRPr lang="es-ES" sz="2000" dirty="0" smtClean="0"/>
          </a:p>
          <a:p>
            <a:pPr>
              <a:lnSpc>
                <a:spcPct val="150000"/>
              </a:lnSpc>
              <a:buFont typeface="Wingdings" pitchFamily="2" charset="2"/>
              <a:buChar char="Ø"/>
            </a:pPr>
            <a:r>
              <a:rPr lang="es-ES" sz="2000" dirty="0" smtClean="0"/>
              <a:t>Desarrollo de la aplicación.</a:t>
            </a:r>
          </a:p>
          <a:p>
            <a:pPr>
              <a:lnSpc>
                <a:spcPct val="150000"/>
              </a:lnSpc>
              <a:buFont typeface="Wingdings" pitchFamily="2" charset="2"/>
              <a:buChar char="Ø"/>
            </a:pPr>
            <a:endParaRPr lang="es-ES" sz="2000" dirty="0" smtClean="0"/>
          </a:p>
          <a:p>
            <a:pPr>
              <a:lnSpc>
                <a:spcPct val="150000"/>
              </a:lnSpc>
              <a:buFont typeface="Wingdings" pitchFamily="2" charset="2"/>
              <a:buChar char="Ø"/>
            </a:pPr>
            <a:r>
              <a:rPr lang="es-ES" sz="2000" dirty="0" smtClean="0"/>
              <a:t>Prueba piloto.</a:t>
            </a:r>
            <a:endParaRPr lang="es-ES" sz="2000" dirty="0"/>
          </a:p>
        </p:txBody>
      </p:sp>
    </p:spTree>
    <p:extLst>
      <p:ext uri="{BB962C8B-B14F-4D97-AF65-F5344CB8AC3E}">
        <p14:creationId xmlns:p14="http://schemas.microsoft.com/office/powerpoint/2010/main" val="150980462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p:cNvSpPr>
            <a:spLocks noGrp="1"/>
          </p:cNvSpPr>
          <p:nvPr>
            <p:ph type="body" idx="1"/>
          </p:nvPr>
        </p:nvSpPr>
        <p:spPr/>
        <p:txBody>
          <a:bodyPr/>
          <a:lstStyle/>
          <a:p>
            <a:pPr>
              <a:buFont typeface="Wingdings" panose="05000000000000000000" pitchFamily="2" charset="2"/>
              <a:buChar char="Ø"/>
            </a:pPr>
            <a:r>
              <a:rPr lang="es-CO" sz="2400" dirty="0" smtClean="0"/>
              <a:t>Grupo de Personas que posean </a:t>
            </a:r>
            <a:r>
              <a:rPr lang="es-CO" sz="2400" dirty="0" err="1" smtClean="0"/>
              <a:t>SmartTV</a:t>
            </a:r>
            <a:r>
              <a:rPr lang="es-CO" sz="2400" dirty="0" smtClean="0"/>
              <a:t> </a:t>
            </a:r>
            <a:r>
              <a:rPr lang="es-CO" sz="2400" dirty="0" err="1" smtClean="0"/>
              <a:t>Android</a:t>
            </a:r>
            <a:r>
              <a:rPr lang="es-CO" sz="2400" dirty="0" smtClean="0"/>
              <a:t> TV.</a:t>
            </a:r>
          </a:p>
          <a:p>
            <a:pPr>
              <a:buFont typeface="Wingdings" panose="05000000000000000000" pitchFamily="2" charset="2"/>
              <a:buChar char="Ø"/>
            </a:pPr>
            <a:endParaRPr lang="es-CO" sz="2400" dirty="0" smtClean="0"/>
          </a:p>
          <a:p>
            <a:pPr>
              <a:buFont typeface="Wingdings" panose="05000000000000000000" pitchFamily="2" charset="2"/>
              <a:buChar char="Ø"/>
            </a:pPr>
            <a:r>
              <a:rPr lang="es-CO" sz="2400" dirty="0" smtClean="0"/>
              <a:t>Grupo de Personas Con </a:t>
            </a:r>
            <a:r>
              <a:rPr lang="es-CO" sz="2400" dirty="0" err="1" smtClean="0"/>
              <a:t>SmartPhone</a:t>
            </a:r>
            <a:r>
              <a:rPr lang="es-CO" sz="2400" dirty="0" smtClean="0"/>
              <a:t> con S.O. </a:t>
            </a:r>
            <a:r>
              <a:rPr lang="es-CO" sz="2400" dirty="0" err="1" smtClean="0"/>
              <a:t>Android</a:t>
            </a:r>
            <a:endParaRPr lang="es-CO" sz="2400" dirty="0" smtClean="0"/>
          </a:p>
          <a:p>
            <a:endParaRPr lang="es-CO" dirty="0"/>
          </a:p>
        </p:txBody>
      </p:sp>
      <p:sp>
        <p:nvSpPr>
          <p:cNvPr id="4" name="Shape 257"/>
          <p:cNvSpPr txBox="1">
            <a:spLocks noGrp="1"/>
          </p:cNvSpPr>
          <p:nvPr>
            <p:ph type="title"/>
          </p:nvPr>
        </p:nvSpPr>
        <p:spPr>
          <a:xfrm>
            <a:off x="522421" y="609600"/>
            <a:ext cx="6449099" cy="1320899"/>
          </a:xfrm>
          <a:prstGeom prst="rect">
            <a:avLst/>
          </a:prstGeom>
        </p:spPr>
        <p:txBody>
          <a:bodyPr lIns="91425" tIns="91425" rIns="91425" bIns="91425" anchor="t" anchorCtr="0">
            <a:noAutofit/>
          </a:bodyPr>
          <a:lstStyle/>
          <a:p>
            <a:pPr lvl="0" algn="ctr" rtl="0">
              <a:spcBef>
                <a:spcPts val="0"/>
              </a:spcBef>
              <a:buNone/>
            </a:pPr>
            <a:r>
              <a:rPr lang="es-CO" sz="3600" dirty="0" smtClean="0">
                <a:solidFill>
                  <a:schemeClr val="accent2"/>
                </a:solidFill>
                <a:latin typeface="Trebuchet MS"/>
                <a:ea typeface="Trebuchet MS"/>
                <a:cs typeface="Trebuchet MS"/>
                <a:sym typeface="Trebuchet MS"/>
              </a:rPr>
              <a:t>Población y Muestra</a:t>
            </a:r>
            <a:endParaRPr lang="es-CO" sz="3600" dirty="0">
              <a:solidFill>
                <a:schemeClr val="accent2"/>
              </a:solidFill>
              <a:latin typeface="Trebuchet MS"/>
              <a:ea typeface="Trebuchet MS"/>
              <a:cs typeface="Trebuchet MS"/>
              <a:sym typeface="Trebuchet MS"/>
            </a:endParaRPr>
          </a:p>
        </p:txBody>
      </p:sp>
    </p:spTree>
    <p:extLst>
      <p:ext uri="{BB962C8B-B14F-4D97-AF65-F5344CB8AC3E}">
        <p14:creationId xmlns:p14="http://schemas.microsoft.com/office/powerpoint/2010/main" val="77948253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508134" y="116632"/>
            <a:ext cx="6449180" cy="803176"/>
          </a:xfrm>
        </p:spPr>
        <p:txBody>
          <a:bodyPr/>
          <a:lstStyle/>
          <a:p>
            <a:r>
              <a:rPr lang="es-CO" sz="3600" dirty="0" smtClean="0">
                <a:solidFill>
                  <a:srgbClr val="54A021"/>
                </a:solidFill>
                <a:latin typeface="Trebuchet MS"/>
                <a:ea typeface="Trebuchet MS"/>
                <a:cs typeface="Trebuchet MS"/>
                <a:sym typeface="Trebuchet MS"/>
              </a:rPr>
              <a:t>Arquitectura del sistema</a:t>
            </a:r>
            <a:endParaRPr lang="es-ES" dirty="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836712"/>
            <a:ext cx="7488832" cy="56166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0219449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570800" y="332656"/>
            <a:ext cx="6449179" cy="1320800"/>
          </a:xfrm>
        </p:spPr>
        <p:txBody>
          <a:bodyPr/>
          <a:lstStyle/>
          <a:p>
            <a:r>
              <a:rPr lang="es-CO" sz="3600" dirty="0" smtClean="0">
                <a:solidFill>
                  <a:srgbClr val="54A021"/>
                </a:solidFill>
                <a:latin typeface="Trebuchet MS"/>
                <a:ea typeface="Trebuchet MS"/>
                <a:cs typeface="Trebuchet MS"/>
                <a:sym typeface="Trebuchet MS"/>
              </a:rPr>
              <a:t>Caso de Uso del Sistema</a:t>
            </a:r>
            <a:endParaRPr lang="es-ES" dirty="0"/>
          </a:p>
        </p:txBody>
      </p:sp>
      <p:pic>
        <p:nvPicPr>
          <p:cNvPr id="5122" name="Picture 2" descr="C:\Users\ANGEYARLETH\Desktop\Sistem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1152049"/>
            <a:ext cx="6943725" cy="5143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3751657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3 Título"/>
          <p:cNvSpPr>
            <a:spLocks noGrp="1"/>
          </p:cNvSpPr>
          <p:nvPr>
            <p:ph type="title"/>
          </p:nvPr>
        </p:nvSpPr>
        <p:spPr>
          <a:xfrm>
            <a:off x="162233" y="332656"/>
            <a:ext cx="7256206" cy="692020"/>
          </a:xfrm>
        </p:spPr>
        <p:txBody>
          <a:bodyPr>
            <a:normAutofit fontScale="90000"/>
          </a:bodyPr>
          <a:lstStyle/>
          <a:p>
            <a:pPr algn="ctr"/>
            <a:r>
              <a:rPr lang="es-CO" sz="3600" dirty="0" smtClean="0">
                <a:solidFill>
                  <a:srgbClr val="54A021"/>
                </a:solidFill>
                <a:latin typeface="Trebuchet MS"/>
                <a:ea typeface="Trebuchet MS"/>
                <a:cs typeface="Trebuchet MS"/>
                <a:sym typeface="Trebuchet MS"/>
              </a:rPr>
              <a:t>Diagrama de secuencia del sistema</a:t>
            </a:r>
            <a:endParaRPr lang="es-ES" dirty="0"/>
          </a:p>
        </p:txBody>
      </p:sp>
      <p:pic>
        <p:nvPicPr>
          <p:cNvPr id="6146" name="Picture 2" descr="C:\Users\ANGEYARLETH\Desktop\diag. secuencia interaccion SmartPhone-SmartTV-Usuari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1268760"/>
            <a:ext cx="7416824" cy="55081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1756346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r>
              <a:rPr lang="es-CO" dirty="0">
                <a:solidFill>
                  <a:schemeClr val="accent2"/>
                </a:solidFill>
                <a:ea typeface="Trebuchet MS"/>
                <a:cs typeface="Trebuchet MS"/>
                <a:sym typeface="Trebuchet MS"/>
              </a:rPr>
              <a:t>Alcances...</a:t>
            </a:r>
            <a:endParaRPr lang="es-ES" dirty="0"/>
          </a:p>
        </p:txBody>
      </p:sp>
      <p:sp>
        <p:nvSpPr>
          <p:cNvPr id="6" name="Shape 264"/>
          <p:cNvSpPr txBox="1">
            <a:spLocks noGrp="1"/>
          </p:cNvSpPr>
          <p:nvPr>
            <p:ph idx="1"/>
          </p:nvPr>
        </p:nvSpPr>
        <p:spPr>
          <a:xfrm>
            <a:off x="467544" y="1556792"/>
            <a:ext cx="6449180" cy="3880773"/>
          </a:xfrm>
          <a:prstGeom prst="rect">
            <a:avLst/>
          </a:prstGeom>
        </p:spPr>
        <p:txBody>
          <a:bodyPr lIns="91425" tIns="91425" rIns="91425" bIns="91425" anchor="t" anchorCtr="0">
            <a:noAutofit/>
          </a:bodyPr>
          <a:lstStyle/>
          <a:p>
            <a:pPr algn="just">
              <a:spcBef>
                <a:spcPts val="0"/>
              </a:spcBef>
              <a:buNone/>
            </a:pPr>
            <a:r>
              <a:rPr lang="es-CO" dirty="0"/>
              <a:t> 	</a:t>
            </a:r>
            <a:r>
              <a:rPr lang="es-CO" sz="2400" dirty="0"/>
              <a:t>Se proyecta para un </a:t>
            </a:r>
            <a:r>
              <a:rPr lang="es-CO" sz="2400" dirty="0" smtClean="0"/>
              <a:t>futuro realizar la construcción e implementación de una aplicación de descubrimiento de pantallas a través de </a:t>
            </a:r>
            <a:r>
              <a:rPr lang="es-CO" sz="2400" dirty="0" err="1" smtClean="0"/>
              <a:t>UPnP</a:t>
            </a:r>
            <a:r>
              <a:rPr lang="es-CO" sz="2400" dirty="0" smtClean="0"/>
              <a:t> con el fin realizar Interacción con el usuario y los contenidos.</a:t>
            </a:r>
            <a:endParaRPr sz="2400" dirty="0"/>
          </a:p>
        </p:txBody>
      </p:sp>
    </p:spTree>
    <p:extLst>
      <p:ext uri="{BB962C8B-B14F-4D97-AF65-F5344CB8AC3E}">
        <p14:creationId xmlns:p14="http://schemas.microsoft.com/office/powerpoint/2010/main" val="70773839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solidFill>
                  <a:srgbClr val="92D050"/>
                </a:solidFill>
              </a:rPr>
              <a:t>Bibliografía </a:t>
            </a:r>
            <a:endParaRPr lang="es-ES" dirty="0"/>
          </a:p>
        </p:txBody>
      </p:sp>
      <p:sp>
        <p:nvSpPr>
          <p:cNvPr id="3" name="2 Marcador de contenido"/>
          <p:cNvSpPr>
            <a:spLocks noGrp="1"/>
          </p:cNvSpPr>
          <p:nvPr>
            <p:ph idx="1"/>
          </p:nvPr>
        </p:nvSpPr>
        <p:spPr>
          <a:xfrm>
            <a:off x="467544" y="1196752"/>
            <a:ext cx="7272808" cy="5112568"/>
          </a:xfrm>
        </p:spPr>
        <p:txBody>
          <a:bodyPr>
            <a:normAutofit fontScale="40000" lnSpcReduction="20000"/>
          </a:bodyPr>
          <a:lstStyle/>
          <a:p>
            <a:r>
              <a:rPr lang="es-ES" sz="3000" dirty="0"/>
              <a:t>[1] El Universal (2014, 24 de Noviembre), los electrodomésticos para tener un hogar inteligente, Recuperado de: http://www.eluniversal.com.co/tecnologia/los-electrodomesticos-para-tener-un- hogar-inteligente-177754</a:t>
            </a:r>
          </a:p>
          <a:p>
            <a:r>
              <a:rPr lang="es-ES" sz="3000" dirty="0"/>
              <a:t>[2] [3] Borja, R., (marzo de 2011), Control e Integración del Robot de Servicios ROVIO bajo el Estándar UPnP. Recuperado de: http://bibing.us.es/proyectos/abreproy/11954/fichero/4+-+CAP.3+-+Tecnologia+UPnP.pdf</a:t>
            </a:r>
          </a:p>
          <a:p>
            <a:r>
              <a:rPr lang="es-ES" sz="3000" dirty="0"/>
              <a:t>[4]Mauro, (2011, 31 de agosto), Protocolo DLNA – Detalle de la estructura del protocolo [Web log post]. Recuperado de: http://mauritoargentino.blogspot.com/2011/08/protocolo-dlna-detalle- de-la-estructura.html</a:t>
            </a:r>
          </a:p>
          <a:p>
            <a:r>
              <a:rPr lang="es-ES" sz="3000" dirty="0"/>
              <a:t>[5] Santamaría, P., (2014, 7 de enero), DLNA, la mejor opción para disfrutar tu contenido en todos tus dispositivos [Web log post]. Recuperado de: http://www.vayatele.com/nuevas- </a:t>
            </a:r>
            <a:r>
              <a:rPr lang="es-ES" sz="3000" dirty="0" err="1"/>
              <a:t>tecnologias</a:t>
            </a:r>
            <a:r>
              <a:rPr lang="es-ES" sz="3000" dirty="0"/>
              <a:t>/dlna-la-mejor-opcion-para-disfrutar-tu-contenido-en-todos-tus-dispositivos</a:t>
            </a:r>
          </a:p>
          <a:p>
            <a:r>
              <a:rPr lang="es-ES" sz="3000" dirty="0"/>
              <a:t>[6] Cifras       </a:t>
            </a:r>
            <a:r>
              <a:rPr lang="es-ES" sz="3000" dirty="0" err="1"/>
              <a:t>Ine</a:t>
            </a:r>
            <a:r>
              <a:rPr lang="es-ES" sz="3000" dirty="0"/>
              <a:t>,	(2004),       Hogares       y       Tecnología,        Recuperado       de: http://www.ine.es/revistas/cifraine/cifine_hogytec0304.pdf</a:t>
            </a:r>
          </a:p>
          <a:p>
            <a:r>
              <a:rPr lang="es-ES" sz="3000" dirty="0"/>
              <a:t> [7] Dinero, (2015), Penetración de la telefonía móvil en Colombia llega a 112,4%. Recuperado de: http://www.dinero.com/pais/articulo/penetracion-telefonia-movil-colombia-2014/204616</a:t>
            </a:r>
          </a:p>
          <a:p>
            <a:r>
              <a:rPr lang="es-ES" sz="3000" dirty="0"/>
              <a:t>[8] Univision.com, (noviembre 13 de 2013), </a:t>
            </a:r>
            <a:r>
              <a:rPr lang="es-ES" sz="3000" dirty="0" err="1"/>
              <a:t>Android</a:t>
            </a:r>
            <a:r>
              <a:rPr lang="es-ES" sz="3000" dirty="0"/>
              <a:t> es el sistema operativo móvil más usado en el mundo. Recuperado de: http://www.univision.com/noticias/tecnologia/android-es-el-sistema-operativo-movil-mas-usado-en-el-mundo</a:t>
            </a:r>
          </a:p>
          <a:p>
            <a:r>
              <a:rPr lang="es-ES" sz="3000" dirty="0"/>
              <a:t>[9]       Cifras       </a:t>
            </a:r>
            <a:r>
              <a:rPr lang="es-ES" sz="3000" dirty="0" err="1"/>
              <a:t>Ine</a:t>
            </a:r>
            <a:r>
              <a:rPr lang="es-ES" sz="3000" dirty="0"/>
              <a:t>,	(2004),       Hogares       y       Tecnología,        Recuperado       de: http://www.ine.es/revistas/cifraine/cifine_hogytec0304.pdf</a:t>
            </a:r>
          </a:p>
          <a:p>
            <a:r>
              <a:rPr lang="es-ES" sz="3000" dirty="0"/>
              <a:t>[10] Dinero, (2015), Penetración de la telefonía móvil en Colombia llega a 112,4%. Recuperado de: http://www.dinero.com/pais/articulo/penetracion-telefonia-movil-colombia-2014/204616</a:t>
            </a:r>
          </a:p>
          <a:p>
            <a:pPr marL="0" indent="0">
              <a:buNone/>
            </a:pPr>
            <a:endParaRPr lang="es-ES" dirty="0"/>
          </a:p>
        </p:txBody>
      </p:sp>
    </p:spTree>
    <p:extLst>
      <p:ext uri="{BB962C8B-B14F-4D97-AF65-F5344CB8AC3E}">
        <p14:creationId xmlns:p14="http://schemas.microsoft.com/office/powerpoint/2010/main" val="199819672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smtClean="0"/>
              <a:t>Agenda</a:t>
            </a:r>
            <a:endParaRPr lang="es-ES" dirty="0"/>
          </a:p>
        </p:txBody>
      </p:sp>
      <p:sp>
        <p:nvSpPr>
          <p:cNvPr id="3" name="2 Marcador de contenido"/>
          <p:cNvSpPr>
            <a:spLocks noGrp="1"/>
          </p:cNvSpPr>
          <p:nvPr>
            <p:ph idx="1"/>
          </p:nvPr>
        </p:nvSpPr>
        <p:spPr>
          <a:xfrm>
            <a:off x="508134" y="1268760"/>
            <a:ext cx="6449180" cy="5112568"/>
          </a:xfrm>
        </p:spPr>
        <p:txBody>
          <a:bodyPr>
            <a:normAutofit/>
          </a:bodyPr>
          <a:lstStyle/>
          <a:p>
            <a:r>
              <a:rPr lang="es-ES" dirty="0" smtClean="0"/>
              <a:t>Introducción </a:t>
            </a:r>
          </a:p>
          <a:p>
            <a:r>
              <a:rPr lang="es-ES" dirty="0" smtClean="0"/>
              <a:t>Planteamiento del problema</a:t>
            </a:r>
          </a:p>
          <a:p>
            <a:r>
              <a:rPr lang="es-ES" dirty="0" smtClean="0"/>
              <a:t>Justificación</a:t>
            </a:r>
          </a:p>
          <a:p>
            <a:r>
              <a:rPr lang="es-ES" dirty="0" smtClean="0"/>
              <a:t>Objetivos</a:t>
            </a:r>
          </a:p>
          <a:p>
            <a:r>
              <a:rPr lang="es-ES" dirty="0" smtClean="0"/>
              <a:t>Antecedentes</a:t>
            </a:r>
          </a:p>
          <a:p>
            <a:r>
              <a:rPr lang="es-ES" dirty="0" smtClean="0"/>
              <a:t>Marco Teórico</a:t>
            </a:r>
          </a:p>
          <a:p>
            <a:r>
              <a:rPr lang="es-ES" dirty="0" smtClean="0"/>
              <a:t>Metodología </a:t>
            </a:r>
          </a:p>
          <a:p>
            <a:r>
              <a:rPr lang="es-ES" dirty="0" smtClean="0"/>
              <a:t>Población y muestra</a:t>
            </a:r>
          </a:p>
          <a:p>
            <a:r>
              <a:rPr lang="es-ES" dirty="0" smtClean="0"/>
              <a:t>Arquitectura</a:t>
            </a:r>
          </a:p>
          <a:p>
            <a:r>
              <a:rPr lang="es-ES" dirty="0" smtClean="0"/>
              <a:t>Modelos </a:t>
            </a:r>
          </a:p>
          <a:p>
            <a:r>
              <a:rPr lang="es-ES" dirty="0" smtClean="0"/>
              <a:t>Alcances </a:t>
            </a:r>
          </a:p>
          <a:p>
            <a:r>
              <a:rPr lang="es-ES" dirty="0" smtClean="0"/>
              <a:t>Bibliografía </a:t>
            </a:r>
          </a:p>
          <a:p>
            <a:endParaRPr lang="es-ES" dirty="0" smtClean="0"/>
          </a:p>
          <a:p>
            <a:endParaRPr lang="es-ES" dirty="0"/>
          </a:p>
        </p:txBody>
      </p:sp>
    </p:spTree>
    <p:extLst>
      <p:ext uri="{BB962C8B-B14F-4D97-AF65-F5344CB8AC3E}">
        <p14:creationId xmlns:p14="http://schemas.microsoft.com/office/powerpoint/2010/main" val="260199574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08134" y="764704"/>
            <a:ext cx="6944186" cy="5544616"/>
          </a:xfrm>
        </p:spPr>
        <p:txBody>
          <a:bodyPr>
            <a:normAutofit fontScale="70000" lnSpcReduction="20000"/>
          </a:bodyPr>
          <a:lstStyle/>
          <a:p>
            <a:r>
              <a:rPr lang="es-ES" dirty="0"/>
              <a:t>[11] González, J., (2015), </a:t>
            </a:r>
            <a:r>
              <a:rPr lang="es-ES" dirty="0" err="1"/>
              <a:t>Android</a:t>
            </a:r>
            <a:r>
              <a:rPr lang="es-ES" dirty="0"/>
              <a:t> TV, así es el futuro de los Smart TV según Google (con vídeo). Recuperado de: http://www.xataka.com/videos/android-tv-asi-es-el-futuro-de-los-smart-tv-segun-google-con-video</a:t>
            </a:r>
          </a:p>
          <a:p>
            <a:r>
              <a:rPr lang="es-ES" dirty="0"/>
              <a:t>[12] </a:t>
            </a:r>
            <a:r>
              <a:rPr lang="es-ES" dirty="0" err="1"/>
              <a:t>Beloch</a:t>
            </a:r>
            <a:r>
              <a:rPr lang="es-ES" dirty="0"/>
              <a:t>, C. (</a:t>
            </a:r>
            <a:r>
              <a:rPr lang="es-ES" dirty="0" err="1"/>
              <a:t>s.f</a:t>
            </a:r>
            <a:r>
              <a:rPr lang="es-ES" dirty="0"/>
              <a:t>). Las tecnologías de la información y el aprendizaje. Recuperado de: http://www.uv.es/bellochc/pedagogia/EVA1.pdf</a:t>
            </a:r>
          </a:p>
          <a:p>
            <a:r>
              <a:rPr lang="es-ES" dirty="0"/>
              <a:t>[13]</a:t>
            </a:r>
            <a:r>
              <a:rPr lang="es-ES" dirty="0" err="1"/>
              <a:t>Area</a:t>
            </a:r>
            <a:r>
              <a:rPr lang="es-ES" dirty="0"/>
              <a:t> Tecnología, (</a:t>
            </a:r>
            <a:r>
              <a:rPr lang="es-ES" dirty="0" err="1"/>
              <a:t>s.f</a:t>
            </a:r>
            <a:r>
              <a:rPr lang="es-ES" dirty="0"/>
              <a:t>), Internet de las cosas. Recuperado de: http://</a:t>
            </a:r>
            <a:r>
              <a:rPr lang="es-ES" dirty="0" smtClean="0"/>
              <a:t>www.areatecnologia.com/nuevas-tecnologias/internet-de-las-cosas.html</a:t>
            </a:r>
          </a:p>
          <a:p>
            <a:r>
              <a:rPr lang="es-ES" dirty="0" smtClean="0"/>
              <a:t> </a:t>
            </a:r>
            <a:r>
              <a:rPr lang="es-ES" dirty="0"/>
              <a:t>[14] </a:t>
            </a:r>
            <a:r>
              <a:rPr lang="es-ES" dirty="0" err="1"/>
              <a:t>RedUsers</a:t>
            </a:r>
            <a:r>
              <a:rPr lang="es-ES" dirty="0"/>
              <a:t>	(2013,	febrero	15)	¿Qué	es	una	red	informática? Recuperado de: http://www.redusers.com/noticias/que-es-una-red-informatica/</a:t>
            </a:r>
          </a:p>
          <a:p>
            <a:r>
              <a:rPr lang="es-ES" dirty="0"/>
              <a:t>[15] </a:t>
            </a:r>
            <a:r>
              <a:rPr lang="es-ES" dirty="0" err="1"/>
              <a:t>Roncancio</a:t>
            </a:r>
            <a:r>
              <a:rPr lang="es-ES" dirty="0"/>
              <a:t>, I., (2007), Diseño e implementación de una solución de compatibilidad entre dispositivos interconectados bajo el protocolo </a:t>
            </a:r>
            <a:r>
              <a:rPr lang="es-ES" dirty="0" err="1"/>
              <a:t>Modbus</a:t>
            </a:r>
            <a:r>
              <a:rPr lang="es-ES" dirty="0"/>
              <a:t>. Recuperado de: http://repositorio.uis.edu.co/jspui/bitstream/123456789/3269/2/124101.pdf</a:t>
            </a:r>
          </a:p>
          <a:p>
            <a:r>
              <a:rPr lang="es-ES" dirty="0"/>
              <a:t>[16]  </a:t>
            </a:r>
            <a:r>
              <a:rPr lang="es-ES" dirty="0" err="1"/>
              <a:t>Tanembaum</a:t>
            </a:r>
            <a:r>
              <a:rPr lang="es-ES" dirty="0"/>
              <a:t>, S.,(2003), Redes de computadoras, </a:t>
            </a:r>
            <a:r>
              <a:rPr lang="es-ES" dirty="0" err="1"/>
              <a:t>Mexico</a:t>
            </a:r>
            <a:r>
              <a:rPr lang="es-ES" dirty="0"/>
              <a:t>, Pearson Educación, pag.26.</a:t>
            </a:r>
          </a:p>
          <a:p>
            <a:r>
              <a:rPr lang="es-ES" dirty="0"/>
              <a:t>[17] Real Academia Española (2014), Diccionario de la real academia española (22nd ed.). Recuperado de: http://lema.rae.es/drae/srv/search?id=yHfxyKIWfDXX2kpDVRWA</a:t>
            </a:r>
          </a:p>
          <a:p>
            <a:r>
              <a:rPr lang="es-ES" dirty="0"/>
              <a:t>[18] </a:t>
            </a:r>
            <a:r>
              <a:rPr lang="es-ES" dirty="0" err="1"/>
              <a:t>RedUsers</a:t>
            </a:r>
            <a:r>
              <a:rPr lang="es-ES" dirty="0"/>
              <a:t>	(2013,	febrero	15)	¿Qué	es	una	red	informática? Recuperado de: http://www.redusers.com/noticias/que-es-una-red-informatica/</a:t>
            </a:r>
          </a:p>
          <a:p>
            <a:r>
              <a:rPr lang="es-ES" dirty="0"/>
              <a:t>[19] García, F., (2013, 29 de abril), ¿Cómo hacer una conexión DLNA? Recuperado de: http://www.parentesis.com/tutoriales/Como_hacer_una_conexion_DLNA</a:t>
            </a:r>
          </a:p>
          <a:p>
            <a:r>
              <a:rPr lang="es-ES" dirty="0"/>
              <a:t>[20]	UPnP	</a:t>
            </a:r>
            <a:r>
              <a:rPr lang="es-ES" dirty="0" err="1"/>
              <a:t>Forum</a:t>
            </a:r>
            <a:r>
              <a:rPr lang="es-ES" dirty="0"/>
              <a:t>,	(2015),	UPnP	</a:t>
            </a:r>
            <a:r>
              <a:rPr lang="es-ES" dirty="0" err="1"/>
              <a:t>device</a:t>
            </a:r>
            <a:r>
              <a:rPr lang="es-ES" dirty="0"/>
              <a:t>	</a:t>
            </a:r>
            <a:r>
              <a:rPr lang="es-ES" dirty="0" err="1"/>
              <a:t>architecture</a:t>
            </a:r>
            <a:r>
              <a:rPr lang="es-ES" dirty="0"/>
              <a:t>	2.0,	Recuperado	de: http://upnp.org/specs/arch/UPnP-arch-DeviceArchitecture-v2.0.pdf</a:t>
            </a:r>
          </a:p>
          <a:p>
            <a:endParaRPr lang="es-ES" dirty="0"/>
          </a:p>
        </p:txBody>
      </p:sp>
    </p:spTree>
    <p:extLst>
      <p:ext uri="{BB962C8B-B14F-4D97-AF65-F5344CB8AC3E}">
        <p14:creationId xmlns:p14="http://schemas.microsoft.com/office/powerpoint/2010/main" val="37161627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08134" y="1052736"/>
            <a:ext cx="7160210" cy="5040560"/>
          </a:xfrm>
        </p:spPr>
        <p:txBody>
          <a:bodyPr>
            <a:normAutofit fontScale="70000" lnSpcReduction="20000"/>
          </a:bodyPr>
          <a:lstStyle/>
          <a:p>
            <a:r>
              <a:rPr lang="es-ES" dirty="0"/>
              <a:t>[21] Mozilla,	(</a:t>
            </a:r>
            <a:r>
              <a:rPr lang="es-ES" dirty="0" err="1"/>
              <a:t>s.f</a:t>
            </a:r>
            <a:r>
              <a:rPr lang="es-ES" dirty="0"/>
              <a:t>),	Introducción	a	internet,	Recuperado	de: http://si.ua.es/va/documentos/documentacion/pdf-s/mozilla1-pdf.pdf</a:t>
            </a:r>
          </a:p>
          <a:p>
            <a:r>
              <a:rPr lang="es-ES" dirty="0"/>
              <a:t>[22] Cuenca, R, (2013).</a:t>
            </a:r>
            <a:r>
              <a:rPr lang="es-ES" dirty="0" err="1"/>
              <a:t>Android</a:t>
            </a:r>
            <a:r>
              <a:rPr lang="es-ES" dirty="0"/>
              <a:t> en el hogar digital usando </a:t>
            </a:r>
            <a:r>
              <a:rPr lang="es-ES" dirty="0" err="1"/>
              <a:t>upnp</a:t>
            </a:r>
            <a:r>
              <a:rPr lang="es-ES" dirty="0"/>
              <a:t> y redes </a:t>
            </a:r>
            <a:r>
              <a:rPr lang="es-ES" dirty="0" err="1"/>
              <a:t>lonworks</a:t>
            </a:r>
            <a:r>
              <a:rPr lang="es-ES" dirty="0"/>
              <a:t>. Recuperado de: http://oa.upm.es/22527/1/PFC_ROBERTO_A_CUENCA_CUENCA.pdf</a:t>
            </a:r>
          </a:p>
          <a:p>
            <a:r>
              <a:rPr lang="es-ES" dirty="0"/>
              <a:t>[23] </a:t>
            </a:r>
            <a:r>
              <a:rPr lang="es-ES" dirty="0" err="1"/>
              <a:t>Oliveia</a:t>
            </a:r>
            <a:r>
              <a:rPr lang="es-ES" dirty="0"/>
              <a:t>, H., </a:t>
            </a:r>
            <a:r>
              <a:rPr lang="es-ES" dirty="0" err="1"/>
              <a:t>Soares</a:t>
            </a:r>
            <a:r>
              <a:rPr lang="es-ES" dirty="0"/>
              <a:t> de Aquino, G., (2014), </a:t>
            </a:r>
            <a:r>
              <a:rPr lang="es-ES" dirty="0" err="1"/>
              <a:t>Solução</a:t>
            </a:r>
            <a:r>
              <a:rPr lang="es-ES" dirty="0"/>
              <a:t> para </a:t>
            </a:r>
            <a:r>
              <a:rPr lang="es-ES" dirty="0" err="1"/>
              <a:t>Interoperabilidade</a:t>
            </a:r>
            <a:r>
              <a:rPr lang="es-ES" dirty="0"/>
              <a:t> entre Protocolos </a:t>
            </a:r>
            <a:r>
              <a:rPr lang="es-ES" dirty="0" err="1"/>
              <a:t>em</a:t>
            </a:r>
            <a:r>
              <a:rPr lang="es-ES" dirty="0"/>
              <a:t> </a:t>
            </a:r>
            <a:r>
              <a:rPr lang="es-ES" dirty="0" err="1"/>
              <a:t>Smarthomes</a:t>
            </a:r>
            <a:r>
              <a:rPr lang="es-ES" dirty="0"/>
              <a:t>. Recuperado de: http://ieeexplore.ieee.org/xpl/login.jsp?reload=true&amp;tp=&amp;arnumber=6876882&amp;url=http%3A%2 F%2Fieeexplore.ieee.org%2Fxpls%2Fabs_all.jsp%3Farnumber%3D6876882</a:t>
            </a:r>
          </a:p>
          <a:p>
            <a:r>
              <a:rPr lang="es-ES" dirty="0"/>
              <a:t>[24] http://www.dependex.dc.uba.ar/~diegog/licTesis/2013-11-04-Paulovsky-Fernando.pdf</a:t>
            </a:r>
          </a:p>
          <a:p>
            <a:r>
              <a:rPr lang="es-ES" dirty="0"/>
              <a:t>[25] </a:t>
            </a:r>
            <a:r>
              <a:rPr lang="es-ES" dirty="0" err="1"/>
              <a:t>Aranaz</a:t>
            </a:r>
            <a:r>
              <a:rPr lang="es-ES" dirty="0"/>
              <a:t>, J., (Enero de 2009), Desarrollo de aplicaciones para dispositivos móviles sobre la plataforma </a:t>
            </a:r>
            <a:r>
              <a:rPr lang="es-ES" dirty="0" err="1"/>
              <a:t>android</a:t>
            </a:r>
            <a:r>
              <a:rPr lang="es-ES" dirty="0"/>
              <a:t> de </a:t>
            </a:r>
            <a:r>
              <a:rPr lang="es-ES" dirty="0" err="1"/>
              <a:t>google</a:t>
            </a:r>
            <a:r>
              <a:rPr lang="es-ES" dirty="0"/>
              <a:t>, Recuperado de: http://e-archivo.uc3m.es/bitstream/handle/10016/6506/PFC_Jaime_Aranaz_Tudela_2010116132629.pdf;jsessionid=2D3A54B758F8C3EA7E0B630CB2036901?sequence=1</a:t>
            </a:r>
          </a:p>
          <a:p>
            <a:r>
              <a:rPr lang="es-ES" dirty="0"/>
              <a:t>[26] </a:t>
            </a:r>
            <a:r>
              <a:rPr lang="es-ES" dirty="0" err="1"/>
              <a:t>Sanchez</a:t>
            </a:r>
            <a:r>
              <a:rPr lang="es-ES" dirty="0"/>
              <a:t>, J., (2013), Delitos relativos a las tarjetas de crédito, alternativa tecnológica de pago. Propuesta  la comunicación NFC, Recuperado de: http://repositorio.ug.edu.ec/bitstream/redug/2545/1/Tesis%20Tomo%20I.pdf</a:t>
            </a:r>
          </a:p>
          <a:p>
            <a:r>
              <a:rPr lang="es-ES" dirty="0"/>
              <a:t>[27] Juárez, G., (4 de noviembre de 2013), Proceso de desarrollo independiente de una aplicación móvil </a:t>
            </a:r>
            <a:r>
              <a:rPr lang="es-ES" dirty="0" err="1"/>
              <a:t>android</a:t>
            </a:r>
            <a:r>
              <a:rPr lang="es-ES" dirty="0"/>
              <a:t>, Recuperado de: http://www.ptolomeo.unam.mx:8080/xmlui/bitstream/handle/132.248.52.100/4685/Tesis.pdf?sequence=1</a:t>
            </a:r>
          </a:p>
          <a:p>
            <a:r>
              <a:rPr lang="es-ES" dirty="0"/>
              <a:t>[28] Aguirre, L., &amp; </a:t>
            </a:r>
            <a:r>
              <a:rPr lang="es-ES" dirty="0" err="1"/>
              <a:t>Sinche</a:t>
            </a:r>
            <a:r>
              <a:rPr lang="es-ES" dirty="0"/>
              <a:t>, H.,  (Enero de 2013), Diseño de una aplicación móvil para la consulta académica de la </a:t>
            </a:r>
            <a:r>
              <a:rPr lang="es-ES" dirty="0" err="1"/>
              <a:t>Fiis</a:t>
            </a:r>
            <a:r>
              <a:rPr lang="es-ES" dirty="0"/>
              <a:t> UTP. Recuperado de: https://pis1.wikispaces.com/file/view/Presentacion+Final_Tesis+I.pdf</a:t>
            </a:r>
          </a:p>
          <a:p>
            <a:endParaRPr lang="es-ES" dirty="0"/>
          </a:p>
        </p:txBody>
      </p:sp>
    </p:spTree>
    <p:extLst>
      <p:ext uri="{BB962C8B-B14F-4D97-AF65-F5344CB8AC3E}">
        <p14:creationId xmlns:p14="http://schemas.microsoft.com/office/powerpoint/2010/main" val="348191773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68"/>
        <p:cNvGrpSpPr/>
        <p:nvPr/>
      </p:nvGrpSpPr>
      <p:grpSpPr>
        <a:xfrm>
          <a:off x="0" y="0"/>
          <a:ext cx="0" cy="0"/>
          <a:chOff x="0" y="0"/>
          <a:chExt cx="0" cy="0"/>
        </a:xfrm>
      </p:grpSpPr>
      <p:sp>
        <p:nvSpPr>
          <p:cNvPr id="269" name="Shape 269"/>
          <p:cNvSpPr txBox="1">
            <a:spLocks noGrp="1"/>
          </p:cNvSpPr>
          <p:nvPr>
            <p:ph type="title"/>
          </p:nvPr>
        </p:nvSpPr>
        <p:spPr>
          <a:xfrm>
            <a:off x="2273550" y="2768550"/>
            <a:ext cx="4596899" cy="1320899"/>
          </a:xfrm>
          <a:prstGeom prst="rect">
            <a:avLst/>
          </a:prstGeom>
        </p:spPr>
        <p:txBody>
          <a:bodyPr lIns="91425" tIns="91425" rIns="91425" bIns="91425" anchor="ctr" anchorCtr="0">
            <a:noAutofit/>
          </a:bodyPr>
          <a:lstStyle/>
          <a:p>
            <a:pPr lvl="0" algn="ctr" rtl="0">
              <a:spcBef>
                <a:spcPts val="0"/>
              </a:spcBef>
              <a:buNone/>
            </a:pPr>
            <a:r>
              <a:rPr lang="es-CO" sz="7200">
                <a:solidFill>
                  <a:schemeClr val="accent1"/>
                </a:solidFill>
                <a:latin typeface="Trebuchet MS"/>
                <a:ea typeface="Trebuchet MS"/>
                <a:cs typeface="Trebuchet MS"/>
                <a:sym typeface="Trebuchet MS"/>
              </a:rPr>
              <a:t>Gracias...</a:t>
            </a:r>
          </a:p>
        </p:txBody>
      </p:sp>
    </p:spTree>
    <p:extLst>
      <p:ext uri="{BB962C8B-B14F-4D97-AF65-F5344CB8AC3E}">
        <p14:creationId xmlns:p14="http://schemas.microsoft.com/office/powerpoint/2010/main" val="991254755"/>
      </p:ext>
    </p:extLst>
  </p:cSld>
  <p:clrMapOvr>
    <a:masterClrMapping/>
  </p:clrMapOvr>
  <p:transition spd="slow">
    <p:cu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smtClean="0"/>
              <a:t>Introducción</a:t>
            </a:r>
            <a:endParaRPr lang="es-ES" dirty="0"/>
          </a:p>
        </p:txBody>
      </p:sp>
      <p:sp>
        <p:nvSpPr>
          <p:cNvPr id="3" name="2 Marcador de contenido"/>
          <p:cNvSpPr>
            <a:spLocks noGrp="1"/>
          </p:cNvSpPr>
          <p:nvPr>
            <p:ph idx="1"/>
          </p:nvPr>
        </p:nvSpPr>
        <p:spPr>
          <a:xfrm>
            <a:off x="539552" y="1304464"/>
            <a:ext cx="6449180" cy="3880773"/>
          </a:xfrm>
        </p:spPr>
        <p:txBody>
          <a:bodyPr>
            <a:normAutofit/>
          </a:bodyPr>
          <a:lstStyle/>
          <a:p>
            <a:pPr marL="0" indent="0" algn="just">
              <a:buNone/>
            </a:pPr>
            <a:r>
              <a:rPr lang="es-ES" sz="2400" dirty="0">
                <a:latin typeface="+mj-lt"/>
              </a:rPr>
              <a:t>La tecnología en la actualidad se ve apoyada por la capacidad de trabajar en conjunto entre distintos sistemas, facilitando así la obtención y transmisión de información. Una tecnología reciente que está generando un gran impacto es la tecnología UPnP, la cual permite el descubrimiento de los distintos dispositivos de hogar.</a:t>
            </a:r>
          </a:p>
        </p:txBody>
      </p:sp>
      <p:pic>
        <p:nvPicPr>
          <p:cNvPr id="4" name="Shape 171"/>
          <p:cNvPicPr preferRelativeResize="0"/>
          <p:nvPr/>
        </p:nvPicPr>
        <p:blipFill>
          <a:blip r:embed="rId2">
            <a:alphaModFix/>
          </a:blip>
          <a:stretch>
            <a:fillRect/>
          </a:stretch>
        </p:blipFill>
        <p:spPr>
          <a:xfrm>
            <a:off x="4364161" y="5156637"/>
            <a:ext cx="1364723" cy="844625"/>
          </a:xfrm>
          <a:prstGeom prst="rect">
            <a:avLst/>
          </a:prstGeom>
          <a:noFill/>
          <a:ln>
            <a:noFill/>
          </a:ln>
        </p:spPr>
      </p:pic>
      <p:pic>
        <p:nvPicPr>
          <p:cNvPr id="1026" name="Picture 2" descr="http://www.showglass.net/img_productos/publicidad_dinamica_digital/Digital_Signage/Publicidad_Dinamica_Digital_Digital_Signage_Pantallas_publicitaria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1126773">
            <a:off x="755577" y="4664548"/>
            <a:ext cx="2838450" cy="18288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Tree>
    <p:extLst>
      <p:ext uri="{BB962C8B-B14F-4D97-AF65-F5344CB8AC3E}">
        <p14:creationId xmlns:p14="http://schemas.microsoft.com/office/powerpoint/2010/main" val="61875213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smtClean="0"/>
              <a:t>Problemática </a:t>
            </a:r>
            <a:endParaRPr lang="es-ES" dirty="0"/>
          </a:p>
        </p:txBody>
      </p:sp>
      <p:pic>
        <p:nvPicPr>
          <p:cNvPr id="2050" name="Picture 2" descr="http://www.marketingdirecto.com/wp-content/uploads/2012/09/Volvo-V40-interactiv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156" y="1360648"/>
            <a:ext cx="2583558" cy="258355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pic>
        <p:nvPicPr>
          <p:cNvPr id="2052" name="Picture 4" descr="http://sc01.alicdn.com/kf/HTB1I_ezHVXXXXcgXXXXq6xXFXXXe/L-mpara-Epistar-a-todo-color-cami.jpg"/>
          <p:cNvPicPr>
            <a:picLocks noChangeAspect="1" noChangeArrowheads="1"/>
          </p:cNvPicPr>
          <p:nvPr/>
        </p:nvPicPr>
        <p:blipFill rotWithShape="1">
          <a:blip r:embed="rId3">
            <a:extLst>
              <a:ext uri="{28A0092B-C50C-407E-A947-70E740481C1C}">
                <a14:useLocalDpi xmlns:a14="http://schemas.microsoft.com/office/drawing/2010/main" val="0"/>
              </a:ext>
            </a:extLst>
          </a:blip>
          <a:srcRect l="4089" t="30067" r="4332" b="6306"/>
          <a:stretch/>
        </p:blipFill>
        <p:spPr bwMode="auto">
          <a:xfrm rot="20858941">
            <a:off x="4355606" y="3751682"/>
            <a:ext cx="3672350" cy="255147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pic>
        <p:nvPicPr>
          <p:cNvPr id="2054" name="Picture 6" descr="Resultado de imagen de pantallas de publicidad"/>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6488" y="4365104"/>
            <a:ext cx="3126718" cy="224179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pic>
        <p:nvPicPr>
          <p:cNvPr id="7" name="Shape 182"/>
          <p:cNvPicPr preferRelativeResize="0"/>
          <p:nvPr/>
        </p:nvPicPr>
        <p:blipFill rotWithShape="1">
          <a:blip r:embed="rId5">
            <a:alphaModFix/>
          </a:blip>
          <a:srcRect l="8165" t="3586" r="9523"/>
          <a:stretch/>
        </p:blipFill>
        <p:spPr>
          <a:xfrm>
            <a:off x="5343910" y="978877"/>
            <a:ext cx="1725199" cy="2409574"/>
          </a:xfrm>
          <a:prstGeom prst="rect">
            <a:avLst/>
          </a:prstGeom>
          <a:noFill/>
          <a:ln>
            <a:noFill/>
          </a:ln>
        </p:spPr>
      </p:pic>
      <p:cxnSp>
        <p:nvCxnSpPr>
          <p:cNvPr id="8" name="Shape 184"/>
          <p:cNvCxnSpPr/>
          <p:nvPr/>
        </p:nvCxnSpPr>
        <p:spPr>
          <a:xfrm flipH="1">
            <a:off x="2805111" y="2080563"/>
            <a:ext cx="2538799" cy="214200"/>
          </a:xfrm>
          <a:prstGeom prst="straightConnector1">
            <a:avLst/>
          </a:prstGeom>
          <a:noFill/>
          <a:ln w="19050" cap="flat">
            <a:solidFill>
              <a:srgbClr val="6AA84F"/>
            </a:solidFill>
            <a:prstDash val="solid"/>
            <a:round/>
            <a:headEnd type="none" w="lg" len="lg"/>
            <a:tailEnd type="none" w="lg" len="lg"/>
          </a:ln>
        </p:spPr>
      </p:cxnSp>
      <p:cxnSp>
        <p:nvCxnSpPr>
          <p:cNvPr id="10" name="Shape 184"/>
          <p:cNvCxnSpPr/>
          <p:nvPr/>
        </p:nvCxnSpPr>
        <p:spPr>
          <a:xfrm flipH="1">
            <a:off x="3059833" y="2294763"/>
            <a:ext cx="2284077" cy="1854317"/>
          </a:xfrm>
          <a:prstGeom prst="straightConnector1">
            <a:avLst/>
          </a:prstGeom>
          <a:noFill/>
          <a:ln w="19050" cap="flat">
            <a:solidFill>
              <a:srgbClr val="6AA84F"/>
            </a:solidFill>
            <a:prstDash val="solid"/>
            <a:round/>
            <a:headEnd type="none" w="lg" len="lg"/>
            <a:tailEnd type="none" w="lg" len="lg"/>
          </a:ln>
        </p:spPr>
      </p:cxnSp>
      <p:cxnSp>
        <p:nvCxnSpPr>
          <p:cNvPr id="13" name="Shape 184"/>
          <p:cNvCxnSpPr/>
          <p:nvPr/>
        </p:nvCxnSpPr>
        <p:spPr>
          <a:xfrm flipH="1">
            <a:off x="4572001" y="2492896"/>
            <a:ext cx="771909" cy="1451310"/>
          </a:xfrm>
          <a:prstGeom prst="straightConnector1">
            <a:avLst/>
          </a:prstGeom>
          <a:noFill/>
          <a:ln w="19050" cap="flat">
            <a:solidFill>
              <a:srgbClr val="6AA84F"/>
            </a:solidFill>
            <a:prstDash val="solid"/>
            <a:round/>
            <a:headEnd type="none" w="lg" len="lg"/>
            <a:tailEnd type="none" w="lg" len="lg"/>
          </a:ln>
        </p:spPr>
      </p:cxnSp>
    </p:spTree>
    <p:extLst>
      <p:ext uri="{BB962C8B-B14F-4D97-AF65-F5344CB8AC3E}">
        <p14:creationId xmlns:p14="http://schemas.microsoft.com/office/powerpoint/2010/main" val="42457941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5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2052"/>
                                        </p:tgtEl>
                                        <p:attrNameLst>
                                          <p:attrName>style.visibility</p:attrName>
                                        </p:attrNameLst>
                                      </p:cBhvr>
                                      <p:to>
                                        <p:strVal val="visible"/>
                                      </p:to>
                                    </p:set>
                                    <p:animEffect transition="in" filter="fade">
                                      <p:cBhvr>
                                        <p:cTn id="15" dur="500"/>
                                        <p:tgtEl>
                                          <p:spTgt spid="2052"/>
                                        </p:tgtEl>
                                      </p:cBhvr>
                                    </p:animEffect>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1000"/>
                                        <p:tgtEl>
                                          <p:spTgt spid="8"/>
                                        </p:tgtEl>
                                      </p:cBhvr>
                                    </p:animEffect>
                                    <p:anim calcmode="lin" valueType="num">
                                      <p:cBhvr>
                                        <p:cTn id="21" dur="1000" fill="hold"/>
                                        <p:tgtEl>
                                          <p:spTgt spid="8"/>
                                        </p:tgtEl>
                                        <p:attrNameLst>
                                          <p:attrName>ppt_x</p:attrName>
                                        </p:attrNameLst>
                                      </p:cBhvr>
                                      <p:tavLst>
                                        <p:tav tm="0">
                                          <p:val>
                                            <p:strVal val="#ppt_x"/>
                                          </p:val>
                                        </p:tav>
                                        <p:tav tm="100000">
                                          <p:val>
                                            <p:strVal val="#ppt_x"/>
                                          </p:val>
                                        </p:tav>
                                      </p:tavLst>
                                    </p:anim>
                                    <p:anim calcmode="lin" valueType="num">
                                      <p:cBhvr>
                                        <p:cTn id="22" dur="1000" fill="hold"/>
                                        <p:tgtEl>
                                          <p:spTgt spid="8"/>
                                        </p:tgtEl>
                                        <p:attrNameLst>
                                          <p:attrName>ppt_y</p:attrName>
                                        </p:attrNameLst>
                                      </p:cBhvr>
                                      <p:tavLst>
                                        <p:tav tm="0">
                                          <p:val>
                                            <p:strVal val="#ppt_y+.1"/>
                                          </p:val>
                                        </p:tav>
                                        <p:tav tm="100000">
                                          <p:val>
                                            <p:strVal val="#ppt_y"/>
                                          </p:val>
                                        </p:tav>
                                      </p:tavLst>
                                    </p:anim>
                                  </p:childTnLst>
                                </p:cTn>
                              </p:par>
                              <p:par>
                                <p:cTn id="23" presetID="42" presetClass="entr" presetSubtype="0" fill="hold" nodeType="with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1000"/>
                                        <p:tgtEl>
                                          <p:spTgt spid="10"/>
                                        </p:tgtEl>
                                      </p:cBhvr>
                                    </p:animEffect>
                                    <p:anim calcmode="lin" valueType="num">
                                      <p:cBhvr>
                                        <p:cTn id="26" dur="1000" fill="hold"/>
                                        <p:tgtEl>
                                          <p:spTgt spid="10"/>
                                        </p:tgtEl>
                                        <p:attrNameLst>
                                          <p:attrName>ppt_x</p:attrName>
                                        </p:attrNameLst>
                                      </p:cBhvr>
                                      <p:tavLst>
                                        <p:tav tm="0">
                                          <p:val>
                                            <p:strVal val="#ppt_x"/>
                                          </p:val>
                                        </p:tav>
                                        <p:tav tm="100000">
                                          <p:val>
                                            <p:strVal val="#ppt_x"/>
                                          </p:val>
                                        </p:tav>
                                      </p:tavLst>
                                    </p:anim>
                                    <p:anim calcmode="lin" valueType="num">
                                      <p:cBhvr>
                                        <p:cTn id="27" dur="1000" fill="hold"/>
                                        <p:tgtEl>
                                          <p:spTgt spid="10"/>
                                        </p:tgtEl>
                                        <p:attrNameLst>
                                          <p:attrName>ppt_y</p:attrName>
                                        </p:attrNameLst>
                                      </p:cBhvr>
                                      <p:tavLst>
                                        <p:tav tm="0">
                                          <p:val>
                                            <p:strVal val="#ppt_y+.1"/>
                                          </p:val>
                                        </p:tav>
                                        <p:tav tm="100000">
                                          <p:val>
                                            <p:strVal val="#ppt_y"/>
                                          </p:val>
                                        </p:tav>
                                      </p:tavLst>
                                    </p:anim>
                                  </p:childTnLst>
                                </p:cTn>
                              </p:par>
                              <p:par>
                                <p:cTn id="28" presetID="42" presetClass="entr" presetSubtype="0" fill="hold" nodeType="with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1000"/>
                                        <p:tgtEl>
                                          <p:spTgt spid="13"/>
                                        </p:tgtEl>
                                      </p:cBhvr>
                                    </p:animEffect>
                                    <p:anim calcmode="lin" valueType="num">
                                      <p:cBhvr>
                                        <p:cTn id="31" dur="1000" fill="hold"/>
                                        <p:tgtEl>
                                          <p:spTgt spid="13"/>
                                        </p:tgtEl>
                                        <p:attrNameLst>
                                          <p:attrName>ppt_x</p:attrName>
                                        </p:attrNameLst>
                                      </p:cBhvr>
                                      <p:tavLst>
                                        <p:tav tm="0">
                                          <p:val>
                                            <p:strVal val="#ppt_x"/>
                                          </p:val>
                                        </p:tav>
                                        <p:tav tm="100000">
                                          <p:val>
                                            <p:strVal val="#ppt_x"/>
                                          </p:val>
                                        </p:tav>
                                      </p:tavLst>
                                    </p:anim>
                                    <p:anim calcmode="lin" valueType="num">
                                      <p:cBhvr>
                                        <p:cTn id="32" dur="1000" fill="hold"/>
                                        <p:tgtEl>
                                          <p:spTgt spid="13"/>
                                        </p:tgtEl>
                                        <p:attrNameLst>
                                          <p:attrName>ppt_y</p:attrName>
                                        </p:attrNameLst>
                                      </p:cBhvr>
                                      <p:tavLst>
                                        <p:tav tm="0">
                                          <p:val>
                                            <p:strVal val="#ppt_y+.1"/>
                                          </p:val>
                                        </p:tav>
                                        <p:tav tm="100000">
                                          <p:val>
                                            <p:strVal val="#ppt_y"/>
                                          </p:val>
                                        </p:tav>
                                      </p:tavLst>
                                    </p:anim>
                                  </p:childTnLst>
                                </p:cTn>
                              </p:par>
                              <p:par>
                                <p:cTn id="33" presetID="42" presetClass="entr" presetSubtype="0" fill="hold" nodeType="with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fade">
                                      <p:cBhvr>
                                        <p:cTn id="35" dur="1000"/>
                                        <p:tgtEl>
                                          <p:spTgt spid="7"/>
                                        </p:tgtEl>
                                      </p:cBhvr>
                                    </p:animEffect>
                                    <p:anim calcmode="lin" valueType="num">
                                      <p:cBhvr>
                                        <p:cTn id="36" dur="1000" fill="hold"/>
                                        <p:tgtEl>
                                          <p:spTgt spid="7"/>
                                        </p:tgtEl>
                                        <p:attrNameLst>
                                          <p:attrName>ppt_x</p:attrName>
                                        </p:attrNameLst>
                                      </p:cBhvr>
                                      <p:tavLst>
                                        <p:tav tm="0">
                                          <p:val>
                                            <p:strVal val="#ppt_x"/>
                                          </p:val>
                                        </p:tav>
                                        <p:tav tm="100000">
                                          <p:val>
                                            <p:strVal val="#ppt_x"/>
                                          </p:val>
                                        </p:tav>
                                      </p:tavLst>
                                    </p:anim>
                                    <p:anim calcmode="lin" valueType="num">
                                      <p:cBhvr>
                                        <p:cTn id="37"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¿Qué se busca? </a:t>
            </a:r>
            <a:endParaRPr lang="es-ES" dirty="0"/>
          </a:p>
        </p:txBody>
      </p:sp>
      <p:pic>
        <p:nvPicPr>
          <p:cNvPr id="3074" name="Picture 2" descr="http://www.showglass.net/img_productos/publicidad_dinamica_digital/Digital_Signage/Publicidad_Dinamica_Digital_Digital_Signage_Pantallas_publicitaria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3524" y="1412776"/>
            <a:ext cx="4582259" cy="2952328"/>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http://pngimg.com/upload/iphone_PNG5740.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09864" y="3212976"/>
            <a:ext cx="4651648" cy="3645024"/>
          </a:xfrm>
          <a:prstGeom prst="rect">
            <a:avLst/>
          </a:prstGeom>
          <a:noFill/>
          <a:extLst>
            <a:ext uri="{909E8E84-426E-40DD-AFC4-6F175D3DCCD1}">
              <a14:hiddenFill xmlns:a14="http://schemas.microsoft.com/office/drawing/2010/main">
                <a:solidFill>
                  <a:srgbClr val="FFFFFF"/>
                </a:solidFill>
              </a14:hiddenFill>
            </a:ext>
          </a:extLst>
        </p:spPr>
      </p:pic>
      <p:sp>
        <p:nvSpPr>
          <p:cNvPr id="5" name="4 Flecha doblada hacia arriba"/>
          <p:cNvSpPr/>
          <p:nvPr/>
        </p:nvSpPr>
        <p:spPr>
          <a:xfrm rot="5400000">
            <a:off x="1331640" y="4797152"/>
            <a:ext cx="1223013" cy="864096"/>
          </a:xfrm>
          <a:prstGeom prst="ben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11" name="Shape 171"/>
          <p:cNvPicPr preferRelativeResize="0"/>
          <p:nvPr/>
        </p:nvPicPr>
        <p:blipFill>
          <a:blip r:embed="rId4">
            <a:alphaModFix/>
          </a:blip>
          <a:stretch>
            <a:fillRect/>
          </a:stretch>
        </p:blipFill>
        <p:spPr>
          <a:xfrm>
            <a:off x="2554653" y="5245549"/>
            <a:ext cx="1364723" cy="844625"/>
          </a:xfrm>
          <a:prstGeom prst="rect">
            <a:avLst/>
          </a:prstGeom>
          <a:noFill/>
          <a:ln>
            <a:noFill/>
          </a:ln>
        </p:spPr>
      </p:pic>
      <p:sp>
        <p:nvSpPr>
          <p:cNvPr id="6" name="5 Flecha izquierda"/>
          <p:cNvSpPr/>
          <p:nvPr/>
        </p:nvSpPr>
        <p:spPr>
          <a:xfrm>
            <a:off x="4139952" y="5245549"/>
            <a:ext cx="1080120" cy="42231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251348262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611560" y="889844"/>
            <a:ext cx="6246440" cy="4708981"/>
          </a:xfrm>
          <a:prstGeom prst="rect">
            <a:avLst/>
          </a:prstGeom>
        </p:spPr>
        <p:txBody>
          <a:bodyPr wrap="square">
            <a:spAutoFit/>
          </a:bodyPr>
          <a:lstStyle/>
          <a:p>
            <a:pPr algn="just">
              <a:buFont typeface="Wingdings" panose="05000000000000000000" pitchFamily="2" charset="2"/>
              <a:buChar char="v"/>
            </a:pPr>
            <a:r>
              <a:rPr lang="es-CO" sz="2000" i="1" dirty="0" smtClean="0">
                <a:solidFill>
                  <a:schemeClr val="tx1"/>
                </a:solidFill>
                <a:latin typeface="+mn-lt"/>
              </a:rPr>
              <a:t>Según el Boletín Informativo del Instituto Nacional de Estadística - INE - de España (2004) el cual afirma que:</a:t>
            </a:r>
          </a:p>
          <a:p>
            <a:pPr marL="91441" indent="0" algn="just">
              <a:buNone/>
            </a:pPr>
            <a:r>
              <a:rPr lang="es-CO" sz="2000" i="1" dirty="0" smtClean="0">
                <a:solidFill>
                  <a:schemeClr val="tx1"/>
                </a:solidFill>
                <a:latin typeface="+mn-lt"/>
              </a:rPr>
              <a:t>“El 43,3% de los hogares tiene algún tipo de ordenador, casi el 100% tiene al menos una TV y tres de cada cuatro (73,7%) tiene al menos un teléfono móvil. La tecnología está dentro de los hogares y entra cada vez con más fuerza. Los jóvenes son los principales usuarios de internet. El 68% de las personas entre 15 y 24 años se ha conectado a internet en los tres meses previos a la encuesta, mientras que entre los mayores de 65 años sólo lo ha hecho el 2,43%. El uso del teléfono móvil se ha extendido tanto que el 34,3% de los niños de 10 a 14 años ya dispone de uno.”</a:t>
            </a:r>
          </a:p>
        </p:txBody>
      </p:sp>
    </p:spTree>
    <p:extLst>
      <p:ext uri="{BB962C8B-B14F-4D97-AF65-F5344CB8AC3E}">
        <p14:creationId xmlns:p14="http://schemas.microsoft.com/office/powerpoint/2010/main" val="255269572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28055" y="2924944"/>
            <a:ext cx="6449180" cy="3096344"/>
          </a:xfrm>
        </p:spPr>
        <p:txBody>
          <a:bodyPr/>
          <a:lstStyle/>
          <a:p>
            <a:pPr algn="just"/>
            <a:r>
              <a:rPr lang="es-CO" sz="2000" dirty="0" smtClean="0">
                <a:solidFill>
                  <a:schemeClr val="tx1"/>
                </a:solidFill>
              </a:rPr>
              <a:t>Según </a:t>
            </a:r>
            <a:r>
              <a:rPr lang="es-CO" sz="2000" dirty="0">
                <a:solidFill>
                  <a:schemeClr val="tx1"/>
                </a:solidFill>
              </a:rPr>
              <a:t>el universal (2014) </a:t>
            </a:r>
            <a:r>
              <a:rPr lang="es-CO" sz="2000" i="1" dirty="0">
                <a:solidFill>
                  <a:schemeClr val="tx1"/>
                </a:solidFill>
              </a:rPr>
              <a:t>“La masificación de la penetración de internet y el aumento de las velocidades de conexión hacen posible que los nuevos electrodomésticos incorporen tecnologías de conectividad que facilitan  de los productos y ofrecen valor agregado a los consumidores”</a:t>
            </a:r>
            <a:endParaRPr lang="es-CO" sz="2000" dirty="0">
              <a:solidFill>
                <a:schemeClr val="tx1"/>
              </a:solidFill>
            </a:endParaRPr>
          </a:p>
          <a:p>
            <a:endParaRPr lang="es-ES" dirty="0"/>
          </a:p>
        </p:txBody>
      </p:sp>
      <p:sp>
        <p:nvSpPr>
          <p:cNvPr id="4" name="3 CuadroTexto"/>
          <p:cNvSpPr txBox="1"/>
          <p:nvPr/>
        </p:nvSpPr>
        <p:spPr>
          <a:xfrm>
            <a:off x="539552" y="1124744"/>
            <a:ext cx="6552727" cy="1600438"/>
          </a:xfrm>
          <a:prstGeom prst="rect">
            <a:avLst/>
          </a:prstGeom>
          <a:noFill/>
        </p:spPr>
        <p:txBody>
          <a:bodyPr wrap="square" rtlCol="0">
            <a:spAutoFit/>
          </a:bodyPr>
          <a:lstStyle/>
          <a:p>
            <a:pPr algn="just"/>
            <a:r>
              <a:rPr lang="es-ES" sz="2000" dirty="0" smtClean="0"/>
              <a:t>Por quinto trimestre consecutivo, Google, con su </a:t>
            </a:r>
            <a:r>
              <a:rPr lang="es-ES" sz="2000" dirty="0" err="1" smtClean="0"/>
              <a:t>Chromecast</a:t>
            </a:r>
            <a:r>
              <a:rPr lang="es-ES" sz="2000" dirty="0" smtClean="0"/>
              <a:t>, sigue estando a la cabeza con una cuota del 35% en la categoría de dispositivos conectados al televisor, según </a:t>
            </a:r>
            <a:r>
              <a:rPr lang="es-ES" sz="2000" dirty="0" err="1" smtClean="0"/>
              <a:t>Strategy</a:t>
            </a:r>
            <a:r>
              <a:rPr lang="es-ES" sz="2000" dirty="0" smtClean="0"/>
              <a:t> </a:t>
            </a:r>
            <a:r>
              <a:rPr lang="es-ES" sz="2000" dirty="0" err="1" smtClean="0"/>
              <a:t>Analytics</a:t>
            </a:r>
            <a:r>
              <a:rPr lang="es-ES" sz="2000" dirty="0" smtClean="0"/>
              <a:t>.</a:t>
            </a:r>
          </a:p>
          <a:p>
            <a:endParaRPr lang="es-ES" dirty="0"/>
          </a:p>
        </p:txBody>
      </p:sp>
    </p:spTree>
    <p:extLst>
      <p:ext uri="{BB962C8B-B14F-4D97-AF65-F5344CB8AC3E}">
        <p14:creationId xmlns:p14="http://schemas.microsoft.com/office/powerpoint/2010/main" val="381635286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O" dirty="0">
                <a:ea typeface="Trebuchet MS"/>
                <a:cs typeface="Trebuchet MS"/>
                <a:sym typeface="Trebuchet MS"/>
              </a:rPr>
              <a:t>¿Como se puede hacer?</a:t>
            </a:r>
            <a:endParaRPr lang="es-ES" dirty="0"/>
          </a:p>
        </p:txBody>
      </p:sp>
      <p:sp>
        <p:nvSpPr>
          <p:cNvPr id="4" name="Shape 226"/>
          <p:cNvSpPr txBox="1">
            <a:spLocks/>
          </p:cNvSpPr>
          <p:nvPr/>
        </p:nvSpPr>
        <p:spPr>
          <a:xfrm>
            <a:off x="1981477" y="4663744"/>
            <a:ext cx="1559099" cy="705300"/>
          </a:xfrm>
          <a:prstGeom prst="rect">
            <a:avLst/>
          </a:prstGeom>
        </p:spPr>
        <p:txBody>
          <a:bodyPr vert="horz" lIns="91425" tIns="91425" rIns="91425" bIns="91425" rtlCol="0" anchor="t" anchorCtr="0">
            <a:no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a:spcBef>
                <a:spcPts val="0"/>
              </a:spcBef>
              <a:buFont typeface="Wingdings 3" charset="2"/>
              <a:buNone/>
            </a:pPr>
            <a:r>
              <a:rPr lang="es-CO" sz="2400" dirty="0" smtClean="0"/>
              <a:t>¿SSDP?</a:t>
            </a:r>
            <a:endParaRPr lang="es-CO" sz="2400" dirty="0"/>
          </a:p>
        </p:txBody>
      </p:sp>
      <p:sp>
        <p:nvSpPr>
          <p:cNvPr id="5" name="Shape 227"/>
          <p:cNvSpPr txBox="1">
            <a:spLocks/>
          </p:cNvSpPr>
          <p:nvPr/>
        </p:nvSpPr>
        <p:spPr>
          <a:xfrm>
            <a:off x="703652" y="1825008"/>
            <a:ext cx="1559099" cy="705300"/>
          </a:xfrm>
          <a:prstGeom prst="rect">
            <a:avLst/>
          </a:prstGeom>
        </p:spPr>
        <p:txBody>
          <a:bodyPr lIns="91425" tIns="91425" rIns="91425" bIns="91425" anchor="t" anchorCtr="0">
            <a:no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a:spcBef>
                <a:spcPts val="0"/>
              </a:spcBef>
              <a:buFont typeface="Wingdings 3" charset="2"/>
              <a:buNone/>
            </a:pPr>
            <a:r>
              <a:rPr lang="es-CO" sz="2400" dirty="0" smtClean="0"/>
              <a:t>¿</a:t>
            </a:r>
            <a:r>
              <a:rPr lang="es-CO" sz="2400" dirty="0" err="1" smtClean="0"/>
              <a:t>UPnP</a:t>
            </a:r>
            <a:r>
              <a:rPr lang="es-CO" sz="2400" dirty="0" smtClean="0"/>
              <a:t>?</a:t>
            </a:r>
            <a:endParaRPr lang="es-CO" sz="2400" dirty="0"/>
          </a:p>
        </p:txBody>
      </p:sp>
      <p:pic>
        <p:nvPicPr>
          <p:cNvPr id="6" name="Shape 229"/>
          <p:cNvPicPr preferRelativeResize="0"/>
          <p:nvPr/>
        </p:nvPicPr>
        <p:blipFill>
          <a:blip r:embed="rId2">
            <a:alphaModFix/>
          </a:blip>
          <a:stretch>
            <a:fillRect/>
          </a:stretch>
        </p:blipFill>
        <p:spPr>
          <a:xfrm>
            <a:off x="3626325" y="3236525"/>
            <a:ext cx="2561550" cy="3621474"/>
          </a:xfrm>
          <a:prstGeom prst="rect">
            <a:avLst/>
          </a:prstGeom>
          <a:noFill/>
          <a:ln>
            <a:noFill/>
          </a:ln>
        </p:spPr>
      </p:pic>
      <p:sp>
        <p:nvSpPr>
          <p:cNvPr id="7" name="Shape 230"/>
          <p:cNvSpPr/>
          <p:nvPr/>
        </p:nvSpPr>
        <p:spPr>
          <a:xfrm rot="-1031056">
            <a:off x="1837036" y="2253042"/>
            <a:ext cx="356410" cy="2449107"/>
          </a:xfrm>
          <a:prstGeom prst="upDownArrow">
            <a:avLst>
              <a:gd name="adj1" fmla="val 50000"/>
              <a:gd name="adj2" fmla="val 50000"/>
            </a:avLst>
          </a:prstGeom>
          <a:solidFill>
            <a:schemeClr val="lt2"/>
          </a:solidFill>
          <a:ln w="19050" cap="flat">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8" name="Shape 231"/>
          <p:cNvSpPr/>
          <p:nvPr/>
        </p:nvSpPr>
        <p:spPr>
          <a:xfrm rot="2847241">
            <a:off x="3800516" y="2480370"/>
            <a:ext cx="356708" cy="2739010"/>
          </a:xfrm>
          <a:prstGeom prst="upDownArrow">
            <a:avLst>
              <a:gd name="adj1" fmla="val 50000"/>
              <a:gd name="adj2" fmla="val 50000"/>
            </a:avLst>
          </a:prstGeom>
          <a:solidFill>
            <a:schemeClr val="lt2"/>
          </a:solidFill>
          <a:ln w="19050" cap="flat">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9" name="Shape 232"/>
          <p:cNvSpPr/>
          <p:nvPr/>
        </p:nvSpPr>
        <p:spPr>
          <a:xfrm rot="5949187">
            <a:off x="3064604" y="1055435"/>
            <a:ext cx="356438" cy="2497797"/>
          </a:xfrm>
          <a:prstGeom prst="upDownArrow">
            <a:avLst>
              <a:gd name="adj1" fmla="val 50000"/>
              <a:gd name="adj2" fmla="val 50000"/>
            </a:avLst>
          </a:prstGeom>
          <a:solidFill>
            <a:schemeClr val="lt2"/>
          </a:solidFill>
          <a:ln w="19050" cap="flat">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10" name="9 CuadroTexto"/>
          <p:cNvSpPr txBox="1"/>
          <p:nvPr/>
        </p:nvSpPr>
        <p:spPr>
          <a:xfrm rot="1950831">
            <a:off x="4331616" y="2300643"/>
            <a:ext cx="1899139" cy="461665"/>
          </a:xfrm>
          <a:prstGeom prst="rect">
            <a:avLst/>
          </a:prstGeom>
          <a:noFill/>
        </p:spPr>
        <p:txBody>
          <a:bodyPr wrap="square" rtlCol="0">
            <a:spAutoFit/>
          </a:bodyPr>
          <a:lstStyle/>
          <a:p>
            <a:r>
              <a:rPr lang="es-ES" sz="2400" dirty="0" err="1" smtClean="0"/>
              <a:t>Android</a:t>
            </a:r>
            <a:r>
              <a:rPr lang="es-ES" sz="2400" dirty="0" smtClean="0"/>
              <a:t> TV</a:t>
            </a:r>
            <a:endParaRPr lang="es-ES" sz="2400" dirty="0"/>
          </a:p>
        </p:txBody>
      </p:sp>
    </p:spTree>
    <p:extLst>
      <p:ext uri="{BB962C8B-B14F-4D97-AF65-F5344CB8AC3E}">
        <p14:creationId xmlns:p14="http://schemas.microsoft.com/office/powerpoint/2010/main" val="39046216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CO" b="1" dirty="0">
                <a:ea typeface="Trebuchet MS"/>
                <a:cs typeface="Trebuchet MS"/>
                <a:sym typeface="Trebuchet MS"/>
              </a:rPr>
              <a:t>Objetivos</a:t>
            </a:r>
            <a:endParaRPr lang="es-ES" dirty="0"/>
          </a:p>
        </p:txBody>
      </p:sp>
      <p:sp>
        <p:nvSpPr>
          <p:cNvPr id="3" name="2 Marcador de contenido"/>
          <p:cNvSpPr>
            <a:spLocks noGrp="1"/>
          </p:cNvSpPr>
          <p:nvPr>
            <p:ph idx="1"/>
          </p:nvPr>
        </p:nvSpPr>
        <p:spPr>
          <a:xfrm>
            <a:off x="508134" y="1412776"/>
            <a:ext cx="7016194" cy="4680520"/>
          </a:xfrm>
        </p:spPr>
        <p:txBody>
          <a:bodyPr>
            <a:normAutofit/>
          </a:bodyPr>
          <a:lstStyle/>
          <a:p>
            <a:pPr marL="0" indent="0">
              <a:buNone/>
            </a:pPr>
            <a:r>
              <a:rPr lang="es-ES" b="1" dirty="0"/>
              <a:t>Objetivo General</a:t>
            </a:r>
            <a:endParaRPr lang="es-ES" dirty="0"/>
          </a:p>
          <a:p>
            <a:r>
              <a:rPr lang="es-ES" dirty="0"/>
              <a:t> Construir un sistema que permita el descubrimiento de pantallas entre Smartphone y </a:t>
            </a:r>
            <a:r>
              <a:rPr lang="es-ES" dirty="0" err="1"/>
              <a:t>SmartTV</a:t>
            </a:r>
            <a:r>
              <a:rPr lang="es-ES" dirty="0"/>
              <a:t> con sistemas </a:t>
            </a:r>
            <a:r>
              <a:rPr lang="es-ES" dirty="0" err="1"/>
              <a:t>Android</a:t>
            </a:r>
            <a:r>
              <a:rPr lang="es-ES" dirty="0"/>
              <a:t>.</a:t>
            </a:r>
          </a:p>
          <a:p>
            <a:pPr marL="0" indent="0">
              <a:buNone/>
            </a:pPr>
            <a:endParaRPr lang="es-ES" b="1" dirty="0" smtClean="0"/>
          </a:p>
          <a:p>
            <a:pPr marL="0" indent="0">
              <a:buNone/>
            </a:pPr>
            <a:r>
              <a:rPr lang="es-ES" b="1" dirty="0" smtClean="0"/>
              <a:t>Objetivos </a:t>
            </a:r>
            <a:r>
              <a:rPr lang="es-ES" b="1" dirty="0"/>
              <a:t>Específicos</a:t>
            </a:r>
            <a:endParaRPr lang="es-ES" dirty="0"/>
          </a:p>
          <a:p>
            <a:r>
              <a:rPr lang="es-ES" dirty="0" smtClean="0"/>
              <a:t>Caracterizar </a:t>
            </a:r>
            <a:r>
              <a:rPr lang="es-ES" dirty="0"/>
              <a:t>las diferentes técnicas utilizadas para  la interconectividad de </a:t>
            </a:r>
            <a:r>
              <a:rPr lang="es-ES" dirty="0" err="1"/>
              <a:t>SmartTV</a:t>
            </a:r>
            <a:r>
              <a:rPr lang="es-ES" dirty="0"/>
              <a:t> y Smartphone.</a:t>
            </a:r>
          </a:p>
          <a:p>
            <a:r>
              <a:rPr lang="es-ES" dirty="0" smtClean="0"/>
              <a:t>Desarrollar </a:t>
            </a:r>
            <a:r>
              <a:rPr lang="es-ES" dirty="0"/>
              <a:t>un sistema que permita el descubrimiento de pantallas utilizando el protocolo UPnP  (Universal Plug and Play) en Televisores </a:t>
            </a:r>
            <a:r>
              <a:rPr lang="es-ES" dirty="0" err="1"/>
              <a:t>Android</a:t>
            </a:r>
            <a:r>
              <a:rPr lang="es-ES" dirty="0"/>
              <a:t>.</a:t>
            </a:r>
          </a:p>
          <a:p>
            <a:r>
              <a:rPr lang="es-ES" dirty="0" smtClean="0"/>
              <a:t>Realizar </a:t>
            </a:r>
            <a:r>
              <a:rPr lang="es-ES" dirty="0"/>
              <a:t>pruebas de funcionamiento las cuales permitan la implementación del sistema en Smartphone para el control de los </a:t>
            </a:r>
            <a:r>
              <a:rPr lang="es-ES" dirty="0" err="1"/>
              <a:t>SmartTV</a:t>
            </a:r>
            <a:r>
              <a:rPr lang="es-ES" dirty="0"/>
              <a:t> </a:t>
            </a:r>
            <a:r>
              <a:rPr lang="es-ES" dirty="0" err="1"/>
              <a:t>Android</a:t>
            </a:r>
            <a:r>
              <a:rPr lang="es-ES" dirty="0"/>
              <a:t> TV.</a:t>
            </a:r>
          </a:p>
          <a:p>
            <a:endParaRPr lang="es-ES" dirty="0"/>
          </a:p>
        </p:txBody>
      </p:sp>
    </p:spTree>
    <p:extLst>
      <p:ext uri="{BB962C8B-B14F-4D97-AF65-F5344CB8AC3E}">
        <p14:creationId xmlns:p14="http://schemas.microsoft.com/office/powerpoint/2010/main" val="81774620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Tema1">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 xmlns:thm15="http://schemas.microsoft.com/office/thememl/2012/main" name="SalesStrategy_FacetGreenTheme_16x9_TP103418064.potx" id="{4C44C7CB-EF5A-48F9-A699-694473BCA7E5}" vid="{81367ABB-92E2-407A-8DE5-69A99C4AA72D}"/>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Tema1</Template>
  <TotalTime>706</TotalTime>
  <Words>849</Words>
  <Application>Microsoft Office PowerPoint</Application>
  <PresentationFormat>Presentación en pantalla (4:3)</PresentationFormat>
  <Paragraphs>103</Paragraphs>
  <Slides>22</Slides>
  <Notes>4</Notes>
  <HiddenSlides>0</HiddenSlides>
  <MMClips>0</MMClips>
  <ScaleCrop>false</ScaleCrop>
  <HeadingPairs>
    <vt:vector size="4" baseType="variant">
      <vt:variant>
        <vt:lpstr>Tema</vt:lpstr>
      </vt:variant>
      <vt:variant>
        <vt:i4>1</vt:i4>
      </vt:variant>
      <vt:variant>
        <vt:lpstr>Títulos de diapositiva</vt:lpstr>
      </vt:variant>
      <vt:variant>
        <vt:i4>22</vt:i4>
      </vt:variant>
    </vt:vector>
  </HeadingPairs>
  <TitlesOfParts>
    <vt:vector size="23" baseType="lpstr">
      <vt:lpstr>Tema1</vt:lpstr>
      <vt:lpstr>Diseño e implementación de un mecanismo de descubrimiento de pantallas basado en el protocolo estándar de UPnP para AndroidTV</vt:lpstr>
      <vt:lpstr>Agenda</vt:lpstr>
      <vt:lpstr>Introducción</vt:lpstr>
      <vt:lpstr>Problemática </vt:lpstr>
      <vt:lpstr>¿Qué se busca? </vt:lpstr>
      <vt:lpstr>Presentación de PowerPoint</vt:lpstr>
      <vt:lpstr>Presentación de PowerPoint</vt:lpstr>
      <vt:lpstr>¿Como se puede hacer?</vt:lpstr>
      <vt:lpstr>Objetivos</vt:lpstr>
      <vt:lpstr>Antecedentes</vt:lpstr>
      <vt:lpstr>Marco Teórico</vt:lpstr>
      <vt:lpstr>Metodología</vt:lpstr>
      <vt:lpstr>Etapas o Fases</vt:lpstr>
      <vt:lpstr>Población y Muestra</vt:lpstr>
      <vt:lpstr>Arquitectura del sistema</vt:lpstr>
      <vt:lpstr>Caso de Uso del Sistema</vt:lpstr>
      <vt:lpstr>Diagrama de secuencia del sistema</vt:lpstr>
      <vt:lpstr>Alcances...</vt:lpstr>
      <vt:lpstr>Bibliografía </vt:lpstr>
      <vt:lpstr>Presentación de PowerPoint</vt:lpstr>
      <vt:lpstr>Presentación de PowerPoint</vt:lpstr>
      <vt:lpstr>Gracias...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ANGEYARLETH</dc:creator>
  <cp:lastModifiedBy>ANGEYARLETH</cp:lastModifiedBy>
  <cp:revision>19</cp:revision>
  <dcterms:created xsi:type="dcterms:W3CDTF">2016-04-07T00:39:05Z</dcterms:created>
  <dcterms:modified xsi:type="dcterms:W3CDTF">2016-04-07T18:39:37Z</dcterms:modified>
</cp:coreProperties>
</file>